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2" r:id="rId5"/>
    <p:sldId id="260" r:id="rId6"/>
    <p:sldId id="273" r:id="rId7"/>
    <p:sldId id="274" r:id="rId8"/>
    <p:sldId id="278" r:id="rId9"/>
    <p:sldId id="281" r:id="rId10"/>
    <p:sldId id="279" r:id="rId11"/>
    <p:sldId id="264" r:id="rId12"/>
    <p:sldId id="265" r:id="rId13"/>
    <p:sldId id="280" r:id="rId14"/>
    <p:sldId id="262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FFFF66"/>
    <a:srgbClr val="FFFF00"/>
    <a:srgbClr val="FFCC00"/>
    <a:srgbClr val="CC0099"/>
    <a:srgbClr val="FFFF99"/>
    <a:srgbClr val="CCFF99"/>
    <a:srgbClr val="339966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9C0B-8407-4073-A1B1-0E58924507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0B1B-4AEF-4D41-B65A-27FEA2F24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2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2F312D-4281-47BD-8950-206AFC5C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E912E7-2A38-4ECF-A914-9A12FACED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816463-E3AE-4EEC-873D-177E6E27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158081-9416-4C92-AC5B-B383D755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C64775-DE5E-4350-AD55-36DB214C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8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80E80-B95E-495B-94CB-93554167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2FBD73-E556-4D4D-B4BC-A99CA6218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BEE467-56C6-4D7C-9520-1892F056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D198B2-F02A-414E-9E6F-8529B53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E17EAC-C7C7-4AD7-AFDE-AB29E534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5521D5F-A32A-4D88-B23F-6D2F6137A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CEFF78-1916-4C00-95F8-1DC0D4EA7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F8F441-F709-4B07-BFF3-BC7A4F80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6EB735-4530-434B-8032-CFE52898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642B1-A64D-4867-9345-C9D0088A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32B7B3-2CEA-47A8-855E-C3AEF0D0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C55194-152D-4DC3-BAC8-4F670B82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5608A6-DD3C-42C3-AA0F-18C978BD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FFE2DE-8A47-4FE5-BFD2-43ADBAE2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AF5178-49F5-4293-9551-C6A86F75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51D93-81EA-4767-9E10-C80F51B3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D5BCA2-181F-462A-AEA8-961C33E60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1D3023-EEB7-4653-ACC7-BB238D3C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29F0A2-B9A8-4D25-9E64-E8908858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A8A0AB-B99F-43D3-9CB1-2A9BB4C3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4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AFA17-2B93-46C5-8D83-0BF44558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F7C956-FCB8-4434-8BB3-1C366D6F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C5EAC6-72FF-46AB-93B5-B31E90660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DE0304-7B4F-468D-8C88-052337BF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AA4E2F-970E-455D-9A1C-E48DFC89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5339E3-55F1-4D02-92C9-F22F810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6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07DCE-3AC1-4019-9885-1693B45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465EFF-3F1D-40B0-8A28-4ED7D586D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F9A671-E2AF-4564-96E2-E24DBBF0B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BA7497A-19E0-4537-A7E9-0DFDAB84D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15EE8A9-13A1-4EB3-8F2F-ED382F1FB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4EA7994-6F94-4768-B38D-2A101B5F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D044F80-57F8-450F-92F1-8E148385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4E3AFFA-746D-48AB-BA30-2E35B100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3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FEAF9-4633-4CE2-BC99-0AE87A30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ACD0A0D-C4CF-48D6-8C1B-BCB1B50A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3B26517-627A-49A2-87EC-C5112DC9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0700E9-4867-4C25-B496-B7F02220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10DB32-42DE-4BBE-A257-C85138E5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593C68-08FB-4149-AFFE-1CFFBC2E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0310A0-C86E-4EF0-8B7C-E14072B6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8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AE311-2504-4ADF-8504-AF0B8F1C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B3F5EB-874C-4C3D-BD14-639BCDA2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D5334E-EDA5-4FA2-8BAD-0719F78B3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4213F6-38F8-4AEE-BFD8-E6424FBA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B1EF61-8F07-4EA2-9A54-550BBB8F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0DA8E6-A85D-4783-84FC-6054AB7E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1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CBEB3-F296-48CE-90C4-2F4D32E0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706EBE-F38C-434A-B34C-EF58C7882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762FE5-CAFC-49EB-9252-0CA7EA8B1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E93380-E757-4D92-84CD-A4707728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7C96C4-465E-4069-929F-2597FFA3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CBB8D8-3DAD-4CBC-9721-BA85A82A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8DF43-6554-4FD2-948F-59527798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F4B28D-ED70-4E10-99FE-68728FA4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4E405D-71C9-42CB-ADAD-9FB91DF5D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B0DFF-1F7B-46CF-B148-BF0FC37D3CC0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C92B83-CCA9-45D2-925B-0FC585C99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579AEC-E2FB-4313-9ABC-5F3DB8646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00A5-4954-40EC-B706-AB4BF6C99C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2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&#1044;&#1080;&#1090;&#1103;&#1095;&#1080;&#1081;" TargetMode="External"/><Relationship Id="rId5" Type="http://schemas.openxmlformats.org/officeDocument/2006/relationships/hyperlink" Target="https://otherreferats.allbest.ru/pedagogics/00941100_0.html" TargetMode="External"/><Relationship Id="rId4" Type="http://schemas.openxmlformats.org/officeDocument/2006/relationships/hyperlink" Target="https://imzo.gov.ua/2022/06/08/nakaz-mon-vid-06-06-2022-527-pro-deiaki-pytannia-natsional-no-patriotychnoho-vykhovannia-v-zakladakh-osvity-ukrainy-ta-vyznannia-takym-shcho-vtratyv-chynnist-nakazu-ministerstva-osvity-i-nauky-ukrain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AE0276-14AD-4307-885C-EC248E3F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9" y="0"/>
            <a:ext cx="12357540" cy="69291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0B3C21-89F0-471A-8F19-7BF5BBE21E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645" y="79190"/>
            <a:ext cx="1353429" cy="13351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4DF992F-647A-45FD-8492-CDD94F2A03BD}"/>
              </a:ext>
            </a:extLst>
          </p:cNvPr>
          <p:cNvSpPr/>
          <p:nvPr/>
        </p:nvSpPr>
        <p:spPr>
          <a:xfrm>
            <a:off x="390617" y="2006353"/>
            <a:ext cx="121229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Український дитячий музичний фольклор</a:t>
            </a:r>
          </a:p>
          <a:p>
            <a:pPr algn="ctr"/>
            <a:r>
              <a:rPr lang="ru-RU" sz="36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та його вплив на музичний розвиток </a:t>
            </a:r>
          </a:p>
          <a:p>
            <a:pPr algn="ctr"/>
            <a:r>
              <a:rPr lang="ru-RU" sz="36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3600" b="1" cap="none" spc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ітей дошкільного віку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783EFA-0F57-4819-BBBE-B6643E12C2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899" y="4934195"/>
            <a:ext cx="1595408" cy="19238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775B74-1400-48C9-BE32-01F426FC3070}"/>
              </a:ext>
            </a:extLst>
          </p:cNvPr>
          <p:cNvSpPr txBox="1"/>
          <p:nvPr/>
        </p:nvSpPr>
        <p:spPr>
          <a:xfrm>
            <a:off x="5353235" y="5828332"/>
            <a:ext cx="4616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i="1" dirty="0">
                <a:solidFill>
                  <a:srgbClr val="800000"/>
                </a:solidFill>
              </a:rPr>
              <a:t>     </a:t>
            </a:r>
            <a:r>
              <a:rPr lang="ru-RU" b="1" i="1" dirty="0" err="1">
                <a:solidFill>
                  <a:srgbClr val="800000"/>
                </a:solidFill>
              </a:rPr>
              <a:t>Спікер</a:t>
            </a:r>
            <a:r>
              <a:rPr lang="ru-RU" b="1" i="1" dirty="0">
                <a:solidFill>
                  <a:srgbClr val="800000"/>
                </a:solidFill>
              </a:rPr>
              <a:t>   – </a:t>
            </a:r>
            <a:r>
              <a:rPr lang="ru-RU" b="1" i="1" dirty="0" err="1">
                <a:solidFill>
                  <a:srgbClr val="800000"/>
                </a:solidFill>
              </a:rPr>
              <a:t>Світлана</a:t>
            </a:r>
            <a:r>
              <a:rPr lang="ru-RU" b="1" i="1" dirty="0">
                <a:solidFill>
                  <a:srgbClr val="800000"/>
                </a:solidFill>
              </a:rPr>
              <a:t> Продан,</a:t>
            </a:r>
          </a:p>
          <a:p>
            <a:r>
              <a:rPr lang="ru-RU" b="1" i="1" dirty="0">
                <a:solidFill>
                  <a:srgbClr val="800000"/>
                </a:solidFill>
              </a:rPr>
              <a:t>     музичний керівник КЗ «ДНЗ №46 ВМР»</a:t>
            </a:r>
          </a:p>
        </p:txBody>
      </p:sp>
    </p:spTree>
    <p:extLst>
      <p:ext uri="{BB962C8B-B14F-4D97-AF65-F5344CB8AC3E}">
        <p14:creationId xmlns:p14="http://schemas.microsoft.com/office/powerpoint/2010/main" val="12017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727EC6-D89E-42BC-AE77-393F7AF0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5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255" y="-128016"/>
            <a:ext cx="12474079" cy="71140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6B50D0-7EEC-42D8-AD19-6EEAB5691522}"/>
              </a:ext>
            </a:extLst>
          </p:cNvPr>
          <p:cNvSpPr txBox="1"/>
          <p:nvPr/>
        </p:nvSpPr>
        <p:spPr>
          <a:xfrm>
            <a:off x="932688" y="1572768"/>
            <a:ext cx="1099108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900" b="1" i="1" u="sng" dirty="0">
              <a:solidFill>
                <a:srgbClr val="CC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i="1" u="sng" dirty="0" err="1">
                <a:solidFill>
                  <a:srgbClr val="CC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Скоромовк</a:t>
            </a:r>
            <a:r>
              <a:rPr lang="uk-UA" sz="1800" b="1" i="1" u="sng" dirty="0">
                <a:solidFill>
                  <a:srgbClr val="CC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sz="1800" b="1" i="1" dirty="0">
                <a:solidFill>
                  <a:srgbClr val="CC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поетичний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жанр,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живлений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джерелами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дитячого фольклору,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зумовлений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потребами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етнопедагогіки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В основі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скоромовки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дотепна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гра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спеціально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скомпонованих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важковимовних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слів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призначена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тренування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артикуляційного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апарату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дитини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EB9071-31A5-4D01-9BB3-CC2798600D6D}"/>
              </a:ext>
            </a:extLst>
          </p:cNvPr>
          <p:cNvSpPr txBox="1"/>
          <p:nvPr/>
        </p:nvSpPr>
        <p:spPr>
          <a:xfrm>
            <a:off x="932688" y="2329952"/>
            <a:ext cx="10610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uk-UA" sz="1800" b="1" i="1" u="sng" dirty="0">
              <a:solidFill>
                <a:srgbClr val="CC0099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b="1" i="1" u="sng" dirty="0">
                <a:solidFill>
                  <a:srgbClr val="CC0099"/>
                </a:solidFill>
                <a:effectLst/>
                <a:ea typeface="Times New Roman" panose="02020603050405020304" pitchFamily="18" charset="0"/>
              </a:rPr>
              <a:t>Лічилки</a:t>
            </a:r>
            <a:r>
              <a:rPr lang="uk-UA" sz="1800" i="1" dirty="0">
                <a:solidFill>
                  <a:srgbClr val="CC0099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один із жанрів дитячого фольклору, римовані лаконічні вірші від п'яти до десяти  рядків, призначені для розподілу ролей під час гри, послідовності участі в ній.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B8F48E-7D9A-4BFF-8C54-B8CD07F883B0}"/>
              </a:ext>
            </a:extLst>
          </p:cNvPr>
          <p:cNvSpPr txBox="1"/>
          <p:nvPr/>
        </p:nvSpPr>
        <p:spPr>
          <a:xfrm>
            <a:off x="932688" y="3391781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Прозивалки</a:t>
            </a:r>
            <a:r>
              <a:rPr lang="ru-RU" dirty="0"/>
              <a:t> - найбільш </a:t>
            </a:r>
            <a:r>
              <a:rPr lang="ru-RU" dirty="0" err="1"/>
              <a:t>імпровізований</a:t>
            </a:r>
            <a:r>
              <a:rPr lang="ru-RU" dirty="0"/>
              <a:t> жанр </a:t>
            </a:r>
            <a:r>
              <a:rPr lang="ru-RU" dirty="0" err="1"/>
              <a:t>дитячої</a:t>
            </a:r>
            <a:r>
              <a:rPr lang="ru-RU" dirty="0"/>
              <a:t> творчості. Це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римовані</a:t>
            </a:r>
            <a:r>
              <a:rPr lang="ru-RU" dirty="0"/>
              <a:t> твори, що є </a:t>
            </a:r>
            <a:r>
              <a:rPr lang="ru-RU" dirty="0" err="1"/>
              <a:t>дитячою</a:t>
            </a:r>
            <a:r>
              <a:rPr lang="ru-RU" dirty="0"/>
              <a:t> </a:t>
            </a:r>
            <a:r>
              <a:rPr lang="ru-RU" dirty="0" err="1"/>
              <a:t>реакцією</a:t>
            </a:r>
            <a:r>
              <a:rPr lang="ru-RU" dirty="0"/>
              <a:t> в момент сварки чи </a:t>
            </a:r>
            <a:r>
              <a:rPr lang="ru-RU" dirty="0" err="1"/>
              <a:t>суперечки</a:t>
            </a:r>
            <a:r>
              <a:rPr lang="ru-RU" dirty="0"/>
              <a:t> на </a:t>
            </a:r>
            <a:r>
              <a:rPr lang="ru-RU" dirty="0" err="1"/>
              <a:t>якусь</a:t>
            </a:r>
            <a:r>
              <a:rPr lang="ru-RU" dirty="0"/>
              <a:t> образу чи </a:t>
            </a:r>
            <a:r>
              <a:rPr lang="ru-RU" dirty="0" err="1"/>
              <a:t>дію</a:t>
            </a:r>
            <a:r>
              <a:rPr lang="ru-RU" dirty="0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CACE4ED-5275-41D9-85DC-0355BA5C907F}"/>
              </a:ext>
            </a:extLst>
          </p:cNvPr>
          <p:cNvSpPr txBox="1"/>
          <p:nvPr/>
        </p:nvSpPr>
        <p:spPr>
          <a:xfrm>
            <a:off x="932688" y="4062400"/>
            <a:ext cx="10610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Дражнилки</a:t>
            </a:r>
            <a:r>
              <a:rPr lang="ru-RU" dirty="0"/>
              <a:t> — </a:t>
            </a:r>
            <a:r>
              <a:rPr lang="ru-RU" dirty="0" err="1"/>
              <a:t>ритмізовані</a:t>
            </a:r>
            <a:r>
              <a:rPr lang="ru-RU" dirty="0"/>
              <a:t> словесні </a:t>
            </a:r>
            <a:r>
              <a:rPr lang="ru-RU" dirty="0" err="1"/>
              <a:t>формули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діти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 ставлення до </a:t>
            </a:r>
            <a:r>
              <a:rPr lang="ru-RU" dirty="0" err="1"/>
              <a:t>іншої</a:t>
            </a:r>
            <a:r>
              <a:rPr lang="ru-RU" dirty="0"/>
              <a:t> дитини, </a:t>
            </a:r>
            <a:r>
              <a:rPr lang="ru-RU" dirty="0" err="1"/>
              <a:t>пробуючи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в неї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0BDDE1-790A-409A-BC0E-431A73F1CC26}"/>
              </a:ext>
            </a:extLst>
          </p:cNvPr>
          <p:cNvSpPr txBox="1"/>
          <p:nvPr/>
        </p:nvSpPr>
        <p:spPr>
          <a:xfrm>
            <a:off x="932688" y="4708731"/>
            <a:ext cx="8759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Мирилки</a:t>
            </a:r>
            <a:r>
              <a:rPr lang="ru-RU" b="1" u="sng" dirty="0"/>
              <a:t> </a:t>
            </a:r>
            <a:r>
              <a:rPr lang="ru-RU" dirty="0"/>
              <a:t>— це короткі </a:t>
            </a:r>
            <a:r>
              <a:rPr lang="ru-RU" dirty="0" err="1"/>
              <a:t>віршовані</a:t>
            </a:r>
            <a:r>
              <a:rPr lang="ru-RU" dirty="0"/>
              <a:t> твори, які </a:t>
            </a:r>
            <a:r>
              <a:rPr lang="ru-RU" dirty="0" err="1"/>
              <a:t>говорять</a:t>
            </a:r>
            <a:r>
              <a:rPr lang="ru-RU" dirty="0"/>
              <a:t> діти на знак </a:t>
            </a:r>
            <a:r>
              <a:rPr lang="ru-RU" dirty="0" err="1"/>
              <a:t>примирення</a:t>
            </a:r>
            <a:r>
              <a:rPr lang="ru-RU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9602CE-44C8-42E6-ABE6-C65E331E0F28}"/>
              </a:ext>
            </a:extLst>
          </p:cNvPr>
          <p:cNvSpPr txBox="1"/>
          <p:nvPr/>
        </p:nvSpPr>
        <p:spPr>
          <a:xfrm>
            <a:off x="932688" y="5184648"/>
            <a:ext cx="10433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>
                <a:solidFill>
                  <a:srgbClr val="CC0099"/>
                </a:solidFill>
              </a:rPr>
              <a:t>Страшилки</a:t>
            </a:r>
            <a:r>
              <a:rPr lang="ru-RU" b="1" u="sng" dirty="0"/>
              <a:t> </a:t>
            </a:r>
            <a:r>
              <a:rPr lang="ru-RU" dirty="0"/>
              <a:t>— короткі розповіді про </a:t>
            </a:r>
            <a:r>
              <a:rPr lang="ru-RU" dirty="0" err="1"/>
              <a:t>страшні</a:t>
            </a:r>
            <a:r>
              <a:rPr lang="ru-RU" dirty="0"/>
              <a:t> </a:t>
            </a:r>
            <a:r>
              <a:rPr lang="ru-RU" dirty="0" err="1"/>
              <a:t>неймовірні</a:t>
            </a:r>
            <a:r>
              <a:rPr lang="ru-RU" dirty="0"/>
              <a:t> події з рисами </a:t>
            </a:r>
            <a:r>
              <a:rPr lang="ru-RU" dirty="0" err="1"/>
              <a:t>містики</a:t>
            </a:r>
            <a:r>
              <a:rPr lang="ru-RU" dirty="0"/>
              <a:t> та фантастики, які </a:t>
            </a:r>
            <a:r>
              <a:rPr lang="ru-RU" dirty="0" err="1"/>
              <a:t>розповідають</a:t>
            </a:r>
            <a:r>
              <a:rPr lang="ru-RU" dirty="0"/>
              <a:t> діти ровесникам, щоб </a:t>
            </a:r>
            <a:r>
              <a:rPr lang="ru-RU" dirty="0" err="1"/>
              <a:t>викликати</a:t>
            </a:r>
            <a:r>
              <a:rPr lang="ru-RU" dirty="0"/>
              <a:t> в них страх.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02A675-E883-4018-9E51-7C4661B5DBDA}"/>
              </a:ext>
            </a:extLst>
          </p:cNvPr>
          <p:cNvSpPr txBox="1"/>
          <p:nvPr/>
        </p:nvSpPr>
        <p:spPr>
          <a:xfrm>
            <a:off x="932688" y="877824"/>
            <a:ext cx="10546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Примовки</a:t>
            </a:r>
            <a:r>
              <a:rPr lang="ru-RU" b="1" i="1" u="sng" dirty="0">
                <a:solidFill>
                  <a:srgbClr val="CC0099"/>
                </a:solidFill>
              </a:rPr>
              <a:t> </a:t>
            </a:r>
            <a:r>
              <a:rPr lang="ru-RU" dirty="0"/>
              <a:t>-  </a:t>
            </a:r>
            <a:r>
              <a:rPr lang="ru-RU" dirty="0" err="1"/>
              <a:t>подібні</a:t>
            </a:r>
            <a:r>
              <a:rPr lang="ru-RU" dirty="0"/>
              <a:t> до </a:t>
            </a:r>
            <a:r>
              <a:rPr lang="ru-RU" dirty="0" err="1"/>
              <a:t>закличок</a:t>
            </a:r>
            <a:r>
              <a:rPr lang="ru-RU" dirty="0"/>
              <a:t>, але не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звертання</a:t>
            </a:r>
            <a:r>
              <a:rPr lang="ru-RU" dirty="0"/>
              <a:t> із безпосередньо </a:t>
            </a:r>
            <a:r>
              <a:rPr lang="ru-RU" dirty="0" err="1"/>
              <a:t>висловленим</a:t>
            </a:r>
            <a:r>
              <a:rPr lang="ru-RU" dirty="0"/>
              <a:t> </a:t>
            </a:r>
            <a:r>
              <a:rPr lang="ru-RU" dirty="0" err="1"/>
              <a:t>проханням</a:t>
            </a:r>
            <a:r>
              <a:rPr lang="ru-RU" dirty="0"/>
              <a:t>, </a:t>
            </a:r>
            <a:r>
              <a:rPr lang="ru-RU" dirty="0" err="1"/>
              <a:t>виражають</a:t>
            </a:r>
            <a:r>
              <a:rPr lang="ru-RU" dirty="0"/>
              <a:t> почуття,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якимось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(наприклад «</a:t>
            </a:r>
            <a:r>
              <a:rPr lang="ru-RU" dirty="0" err="1"/>
              <a:t>сліпим</a:t>
            </a:r>
            <a:r>
              <a:rPr lang="ru-RU" dirty="0"/>
              <a:t>» </a:t>
            </a:r>
            <a:r>
              <a:rPr lang="ru-RU" dirty="0" err="1"/>
              <a:t>дощем</a:t>
            </a:r>
            <a:r>
              <a:rPr lang="ru-RU" dirty="0"/>
              <a:t>) чи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бажання</a:t>
            </a:r>
            <a:r>
              <a:rPr lang="ru-RU" dirty="0"/>
              <a:t>, не </a:t>
            </a:r>
            <a:r>
              <a:rPr lang="ru-RU" dirty="0" err="1"/>
              <a:t>називаючи</a:t>
            </a:r>
            <a:r>
              <a:rPr lang="ru-RU" dirty="0"/>
              <a:t> його</a:t>
            </a:r>
          </a:p>
        </p:txBody>
      </p:sp>
    </p:spTree>
    <p:extLst>
      <p:ext uri="{BB962C8B-B14F-4D97-AF65-F5344CB8AC3E}">
        <p14:creationId xmlns:p14="http://schemas.microsoft.com/office/powerpoint/2010/main" val="13478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49E44E-BD0E-435A-8D15-F4BD488F41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00"/>
            <a:ext cx="12192000" cy="6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3F72A8-E14B-46DC-B820-1C78CFC0DD88}"/>
              </a:ext>
            </a:extLst>
          </p:cNvPr>
          <p:cNvSpPr txBox="1"/>
          <p:nvPr/>
        </p:nvSpPr>
        <p:spPr>
          <a:xfrm>
            <a:off x="539496" y="530352"/>
            <a:ext cx="7699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Форми взаємодії музичного керівника з дітьми </a:t>
            </a:r>
          </a:p>
          <a:p>
            <a:pPr algn="ctr"/>
            <a:r>
              <a:rPr lang="ru-RU" sz="2000" b="1" dirty="0"/>
              <a:t>під час музичних занять:</a:t>
            </a:r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xmlns="" id="{037EC88A-6D1F-426A-9FF3-7FFB66E47ED9}"/>
              </a:ext>
            </a:extLst>
          </p:cNvPr>
          <p:cNvSpPr/>
          <p:nvPr/>
        </p:nvSpPr>
        <p:spPr>
          <a:xfrm>
            <a:off x="210312" y="1238238"/>
            <a:ext cx="4507992" cy="1169328"/>
          </a:xfrm>
          <a:prstGeom prst="doubleWave">
            <a:avLst>
              <a:gd name="adj1" fmla="val 6250"/>
              <a:gd name="adj2" fmla="val -557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слухання </a:t>
            </a:r>
            <a:r>
              <a:rPr lang="ru-RU" dirty="0" err="1">
                <a:solidFill>
                  <a:schemeClr val="tx1"/>
                </a:solidFill>
              </a:rPr>
              <a:t>високохудожніх</a:t>
            </a:r>
            <a:r>
              <a:rPr lang="ru-RU" dirty="0">
                <a:solidFill>
                  <a:schemeClr val="tx1"/>
                </a:solidFill>
              </a:rPr>
              <a:t> зразків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  <a:r>
              <a:rPr lang="ru-RU" dirty="0" err="1">
                <a:solidFill>
                  <a:schemeClr val="tx1"/>
                </a:solidFill>
              </a:rPr>
              <a:t>української</a:t>
            </a:r>
            <a:r>
              <a:rPr lang="ru-RU" dirty="0">
                <a:solidFill>
                  <a:schemeClr val="tx1"/>
                </a:solidFill>
              </a:rPr>
              <a:t> народної музики;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xmlns="" id="{5FB097F9-6CBE-46B9-AACF-E86604B411FF}"/>
              </a:ext>
            </a:extLst>
          </p:cNvPr>
          <p:cNvSpPr/>
          <p:nvPr/>
        </p:nvSpPr>
        <p:spPr>
          <a:xfrm>
            <a:off x="2441448" y="2516190"/>
            <a:ext cx="4617720" cy="1214238"/>
          </a:xfrm>
          <a:prstGeom prst="doubleWave">
            <a:avLst>
              <a:gd name="adj1" fmla="val 6250"/>
              <a:gd name="adj2" fmla="val -4829"/>
            </a:avLst>
          </a:prstGeom>
          <a:solidFill>
            <a:srgbClr val="CC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	бесіди про народну творчість,  </a:t>
            </a:r>
            <a:r>
              <a:rPr lang="ru-RU" dirty="0" err="1">
                <a:solidFill>
                  <a:schemeClr val="tx1"/>
                </a:solidFill>
              </a:rPr>
              <a:t>найяскравіші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зразки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українського</a:t>
            </a:r>
            <a:r>
              <a:rPr lang="ru-RU" dirty="0">
                <a:solidFill>
                  <a:schemeClr val="tx1"/>
                </a:solidFill>
              </a:rPr>
              <a:t> народного музичного мистецтва;</a:t>
            </a:r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xmlns="" id="{2CAF421F-A708-43B3-A5DF-CDE621F1E077}"/>
              </a:ext>
            </a:extLst>
          </p:cNvPr>
          <p:cNvSpPr/>
          <p:nvPr/>
        </p:nvSpPr>
        <p:spPr>
          <a:xfrm>
            <a:off x="4846320" y="3913632"/>
            <a:ext cx="5157216" cy="1362456"/>
          </a:xfrm>
          <a:prstGeom prst="doubleWave">
            <a:avLst>
              <a:gd name="adj1" fmla="val 6250"/>
              <a:gd name="adj2" fmla="val -69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	ознайомлення з </a:t>
            </a:r>
            <a:r>
              <a:rPr lang="ru-RU" dirty="0" err="1">
                <a:solidFill>
                  <a:schemeClr val="tx1"/>
                </a:solidFill>
              </a:rPr>
              <a:t>історією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виникнення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побутування</a:t>
            </a:r>
            <a:r>
              <a:rPr lang="ru-RU" dirty="0">
                <a:solidFill>
                  <a:schemeClr val="tx1"/>
                </a:solidFill>
              </a:rPr>
              <a:t> українських народних інструментів, </a:t>
            </a:r>
            <a:r>
              <a:rPr lang="ru-RU" dirty="0" err="1">
                <a:solidFill>
                  <a:schemeClr val="tx1"/>
                </a:solidFill>
              </a:rPr>
              <a:t>способів</a:t>
            </a:r>
            <a:r>
              <a:rPr lang="ru-RU" dirty="0">
                <a:solidFill>
                  <a:schemeClr val="tx1"/>
                </a:solidFill>
              </a:rPr>
              <a:t> гри на них;</a:t>
            </a:r>
          </a:p>
        </p:txBody>
      </p:sp>
      <p:sp>
        <p:nvSpPr>
          <p:cNvPr id="9" name="Двойная волна 8">
            <a:extLst>
              <a:ext uri="{FF2B5EF4-FFF2-40B4-BE49-F238E27FC236}">
                <a16:creationId xmlns:a16="http://schemas.microsoft.com/office/drawing/2014/main" xmlns="" id="{E21F1DBC-745C-4E78-AD0A-5C64B08EC4E7}"/>
              </a:ext>
            </a:extLst>
          </p:cNvPr>
          <p:cNvSpPr/>
          <p:nvPr/>
        </p:nvSpPr>
        <p:spPr>
          <a:xfrm>
            <a:off x="6958584" y="5367528"/>
            <a:ext cx="4965192" cy="1216152"/>
          </a:xfrm>
          <a:prstGeom prst="doubleWave">
            <a:avLst>
              <a:gd name="adj1" fmla="val 6250"/>
              <a:gd name="adj2" fmla="val -6133"/>
            </a:avLst>
          </a:prstGeom>
          <a:solidFill>
            <a:srgbClr val="CC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інсценізація</a:t>
            </a:r>
            <a:r>
              <a:rPr lang="ru-RU" dirty="0">
                <a:solidFill>
                  <a:schemeClr val="tx1"/>
                </a:solidFill>
              </a:rPr>
              <a:t> народних </a:t>
            </a:r>
            <a:r>
              <a:rPr lang="ru-RU" dirty="0" err="1">
                <a:solidFill>
                  <a:schemeClr val="tx1"/>
                </a:solidFill>
              </a:rPr>
              <a:t>звичаїв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обрядів</a:t>
            </a:r>
            <a:r>
              <a:rPr lang="ru-RU" dirty="0">
                <a:solidFill>
                  <a:schemeClr val="tx1"/>
                </a:solidFill>
              </a:rPr>
              <a:t> , участь в народних </a:t>
            </a:r>
            <a:r>
              <a:rPr lang="ru-RU" dirty="0" err="1">
                <a:solidFill>
                  <a:schemeClr val="tx1"/>
                </a:solidFill>
              </a:rPr>
              <a:t>іграх</a:t>
            </a:r>
            <a:r>
              <a:rPr lang="ru-RU" dirty="0">
                <a:solidFill>
                  <a:schemeClr val="tx1"/>
                </a:solidFill>
              </a:rPr>
              <a:t> та забавах тощо.</a:t>
            </a:r>
          </a:p>
        </p:txBody>
      </p:sp>
    </p:spTree>
    <p:extLst>
      <p:ext uri="{BB962C8B-B14F-4D97-AF65-F5344CB8AC3E}">
        <p14:creationId xmlns:p14="http://schemas.microsoft.com/office/powerpoint/2010/main" val="39509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04EDF3-CBEE-44AD-B97D-11369CFB74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D7202B-0986-460B-9D8E-FBD6DB1FA991}"/>
              </a:ext>
            </a:extLst>
          </p:cNvPr>
          <p:cNvSpPr txBox="1"/>
          <p:nvPr/>
        </p:nvSpPr>
        <p:spPr>
          <a:xfrm>
            <a:off x="5376672" y="475488"/>
            <a:ext cx="139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ВИСНОВКИ: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9C21E-4028-4F17-9069-4469C67E069D}"/>
              </a:ext>
            </a:extLst>
          </p:cNvPr>
          <p:cNvSpPr txBox="1"/>
          <p:nvPr/>
        </p:nvSpPr>
        <p:spPr>
          <a:xfrm>
            <a:off x="1527048" y="1200542"/>
            <a:ext cx="9107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ea typeface="Times New Roman" panose="02020603050405020304" pitchFamily="18" charset="0"/>
              </a:rPr>
              <a:t>Дитячий музичний фольклор </a:t>
            </a:r>
            <a:r>
              <a:rPr lang="uk-UA" dirty="0">
                <a:ea typeface="Times New Roman" panose="02020603050405020304" pitchFamily="18" charset="0"/>
              </a:rPr>
              <a:t>– важлива складова 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сучасної педагогіки, </a:t>
            </a:r>
            <a:r>
              <a:rPr lang="uk-UA" sz="1800" dirty="0">
                <a:effectLst/>
                <a:ea typeface="Calibri" panose="020F0502020204030204" pitchFamily="34" charset="0"/>
              </a:rPr>
              <a:t>національно– патріотичного  виховання дітей дошкільного віку, неодмінна умова формування національної самосвідомості. 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632970-449B-4AB3-A100-4FA213E936E8}"/>
              </a:ext>
            </a:extLst>
          </p:cNvPr>
          <p:cNvSpPr txBox="1"/>
          <p:nvPr/>
        </p:nvSpPr>
        <p:spPr>
          <a:xfrm>
            <a:off x="2249424" y="2706624"/>
            <a:ext cx="8385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 його допомогою формуються естетичні смаки дитини, які є необхідними </a:t>
            </a:r>
          </a:p>
          <a:p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процесі морально-етичного виховання особистості.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146F9E-AB86-4FAA-A7B1-3F38BC996D10}"/>
              </a:ext>
            </a:extLst>
          </p:cNvPr>
          <p:cNvSpPr txBox="1"/>
          <p:nvPr/>
        </p:nvSpPr>
        <p:spPr>
          <a:xfrm>
            <a:off x="2313432" y="3776472"/>
            <a:ext cx="7534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отримана</a:t>
            </a:r>
            <a:r>
              <a:rPr lang="ru-RU" dirty="0"/>
              <a:t> в дошкільному віці, </a:t>
            </a:r>
            <a:r>
              <a:rPr lang="ru-RU" dirty="0" err="1"/>
              <a:t>обов'язково</a:t>
            </a:r>
            <a:r>
              <a:rPr lang="ru-RU" dirty="0"/>
              <a:t> проявиться в </a:t>
            </a:r>
            <a:r>
              <a:rPr lang="ru-RU" dirty="0" err="1"/>
              <a:t>дорослому</a:t>
            </a:r>
            <a:r>
              <a:rPr lang="ru-RU" dirty="0"/>
              <a:t> житті людини i стане потребою – </a:t>
            </a:r>
            <a:r>
              <a:rPr lang="ru-RU" dirty="0" err="1"/>
              <a:t>рідна</a:t>
            </a:r>
            <a:r>
              <a:rPr lang="ru-RU" dirty="0"/>
              <a:t> мова, народна пісня, </a:t>
            </a:r>
            <a:r>
              <a:rPr lang="ru-RU" dirty="0" err="1"/>
              <a:t>звичаї</a:t>
            </a:r>
            <a:r>
              <a:rPr lang="ru-RU" dirty="0"/>
              <a:t>, обряди тощо. </a:t>
            </a:r>
          </a:p>
        </p:txBody>
      </p:sp>
    </p:spTree>
    <p:extLst>
      <p:ext uri="{BB962C8B-B14F-4D97-AF65-F5344CB8AC3E}">
        <p14:creationId xmlns:p14="http://schemas.microsoft.com/office/powerpoint/2010/main" val="33086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04EDF3-CBEE-44AD-B97D-11369CFB74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D7202B-0986-460B-9D8E-FBD6DB1FA991}"/>
              </a:ext>
            </a:extLst>
          </p:cNvPr>
          <p:cNvSpPr txBox="1"/>
          <p:nvPr/>
        </p:nvSpPr>
        <p:spPr>
          <a:xfrm>
            <a:off x="5367528" y="758952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ВИСНОВКИ: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9C21E-4028-4F17-9069-4469C67E069D}"/>
              </a:ext>
            </a:extLst>
          </p:cNvPr>
          <p:cNvSpPr txBox="1"/>
          <p:nvPr/>
        </p:nvSpPr>
        <p:spPr>
          <a:xfrm>
            <a:off x="1947672" y="2286000"/>
            <a:ext cx="842162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Український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музичний фольклор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викликає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дітей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творити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пізнавати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навколишній світ,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фантазувати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уяву</a:t>
            </a:r>
            <a:r>
              <a:rPr lang="uk-UA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усвідомлювати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генетичну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приналежність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знайомитися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особливостями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музичного мистецтва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рідного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краю.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146F9E-AB86-4FAA-A7B1-3F38BC996D10}"/>
              </a:ext>
            </a:extLst>
          </p:cNvPr>
          <p:cNvSpPr txBox="1"/>
          <p:nvPr/>
        </p:nvSpPr>
        <p:spPr>
          <a:xfrm>
            <a:off x="2423160" y="3840050"/>
            <a:ext cx="7388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Висока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емоційність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музичних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фольклорних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творів сприяє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різнобічному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розвитку,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зацікавлює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привертає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увагу дитини.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Коли дитина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знаходиться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приємному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стані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втіхи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вона здатна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вигадувати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фантазувати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творити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08B57B-BA93-4478-A1D4-31426EC12EB4}"/>
              </a:ext>
            </a:extLst>
          </p:cNvPr>
          <p:cNvSpPr txBox="1"/>
          <p:nvPr/>
        </p:nvSpPr>
        <p:spPr>
          <a:xfrm>
            <a:off x="1673352" y="1260097"/>
            <a:ext cx="910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За допомогою народних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природньо</a:t>
            </a:r>
            <a:r>
              <a:rPr lang="ru-RU" dirty="0"/>
              <a:t> </a:t>
            </a:r>
            <a:r>
              <a:rPr lang="ru-RU" dirty="0" err="1"/>
              <a:t>розв'язуються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розумового, морально-</a:t>
            </a:r>
            <a:r>
              <a:rPr lang="ru-RU" dirty="0" err="1"/>
              <a:t>етичного</a:t>
            </a:r>
            <a:r>
              <a:rPr lang="ru-RU" dirty="0"/>
              <a:t>, трудового, фізичного та естетичного виховання.</a:t>
            </a:r>
          </a:p>
        </p:txBody>
      </p:sp>
    </p:spTree>
    <p:extLst>
      <p:ext uri="{BB962C8B-B14F-4D97-AF65-F5344CB8AC3E}">
        <p14:creationId xmlns:p14="http://schemas.microsoft.com/office/powerpoint/2010/main" val="32575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CAD7CCD-59FC-410C-ACFA-1A0F4A8F1E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F9A5E7C-0076-4FC4-9775-E12F25CBA2DE}"/>
              </a:ext>
            </a:extLst>
          </p:cNvPr>
          <p:cNvSpPr/>
          <p:nvPr/>
        </p:nvSpPr>
        <p:spPr>
          <a:xfrm>
            <a:off x="3941064" y="2075688"/>
            <a:ext cx="5385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>
                <a:ln>
                  <a:solidFill>
                    <a:srgbClr val="FFC000"/>
                  </a:solidFill>
                </a:ln>
                <a:solidFill>
                  <a:srgbClr val="990000"/>
                </a:solidFill>
                <a:effectLst/>
              </a:rPr>
              <a:t>Дякую</a:t>
            </a:r>
            <a:r>
              <a:rPr lang="ru-RU" sz="6000" b="1" cap="none" spc="0" dirty="0">
                <a:ln>
                  <a:solidFill>
                    <a:srgbClr val="FFC000"/>
                  </a:solidFill>
                </a:ln>
                <a:solidFill>
                  <a:srgbClr val="990000"/>
                </a:solidFill>
                <a:effectLst/>
              </a:rPr>
              <a:t> </a:t>
            </a:r>
          </a:p>
          <a:p>
            <a:pPr algn="ctr"/>
            <a:r>
              <a:rPr lang="ru-RU" sz="6000" b="1" cap="none" spc="0" dirty="0">
                <a:ln>
                  <a:solidFill>
                    <a:srgbClr val="FFC000"/>
                  </a:solidFill>
                </a:ln>
                <a:solidFill>
                  <a:srgbClr val="990000"/>
                </a:solidFill>
                <a:effectLst/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2806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BA41FE-A5C2-47A0-8385-B94B38144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C306EB-A62D-47E7-9951-9E4D367F31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632" y="0"/>
            <a:ext cx="65836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433454-5217-4310-8511-EC77E7E81F4C}"/>
              </a:ext>
            </a:extLst>
          </p:cNvPr>
          <p:cNvSpPr txBox="1"/>
          <p:nvPr/>
        </p:nvSpPr>
        <p:spPr>
          <a:xfrm>
            <a:off x="4978401" y="443345"/>
            <a:ext cx="13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Джерела: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B88C7F-A0B5-4827-8627-003E8220E565}"/>
              </a:ext>
            </a:extLst>
          </p:cNvPr>
          <p:cNvSpPr txBox="1"/>
          <p:nvPr/>
        </p:nvSpPr>
        <p:spPr>
          <a:xfrm>
            <a:off x="283464" y="812676"/>
            <a:ext cx="111831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Наказ МОН від 06.06.2022 №527 “Про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питання національно-патріотичного виховання в закладах освіти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визнання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таким, що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втратив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чинність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наказу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освіти і науки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від 16.06.2015 № 641”</a:t>
            </a:r>
            <a:r>
              <a:rPr lang="uk-UA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.- Режим доступу: </a:t>
            </a:r>
            <a:r>
              <a:rPr lang="uk-UA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https://imzo.gov.ua/2022/06/08/nakaz-mon-vid-06-06-2022-527-pro-deiaki-pytannia-natsional-no-patriotychnoho-vykhovannia-v-zakladakh-osvity-ukrainy-ta-vyznannia-takym-shcho-vtratyv-chynnist-nakazu-ministerstva-osvity-i-nauky-ukrainy/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Дитина: Освітня програма для дітей від двох до семи років / наук. кер. проекту В.О. Огнев’юк; авт. кол.: Г.В. Бєлєнька, О.Л. Богініч, В.М. Вертугіна, К.І. Волинець та ін.; наук. ред. Г.В. Бєлєнька; Київ. ун –т ім. Б.Грінченка. – К.:Київ.ун –т ім.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Б.Грінченка, 2020 – 440с.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Іваницький А.І. Український музичний фольклор / А.І. Іваницький. – Вінниця: Нова книга, 2004. – С. 320.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Лисенко Н.В. </a:t>
            </a:r>
            <a:r>
              <a:rPr lang="ru-RU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Етнопедагогіка</a:t>
            </a: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дитинства. </a:t>
            </a:r>
            <a:r>
              <a:rPr lang="ru-RU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Навчально-методичний</a:t>
            </a: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посібник</a:t>
            </a: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Неллі</a:t>
            </a: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Василівна</a:t>
            </a: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Лисенко. – К.: </a:t>
            </a:r>
            <a:r>
              <a:rPr lang="ru-RU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Видавничий</a:t>
            </a: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дім</a:t>
            </a:r>
            <a:r>
              <a:rPr lang="ru-RU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"Слово", 2001. – С. 720.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Садовенко</a:t>
            </a:r>
            <a:r>
              <a:rPr lang="uk-UA" sz="16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Світлана. Розвиток музичних здібностей засобами українського фольклору: Навчально – методичний посібник / С. Садовенко.-К.:Шк.світ,2008.-128с.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49605" lvl="0" indent="-342900"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effectLst/>
                <a:ea typeface="Times New Roman" panose="02020603050405020304" pitchFamily="18" charset="0"/>
              </a:rPr>
              <a:t>Шевчук А.С. Розвиток дітей дошкільного віку в </a:t>
            </a:r>
            <a:r>
              <a:rPr lang="uk-UA" sz="1600" dirty="0" err="1">
                <a:effectLst/>
                <a:ea typeface="Times New Roman" panose="02020603050405020304" pitchFamily="18" charset="0"/>
              </a:rPr>
              <a:t>музичноруховій</a:t>
            </a:r>
            <a:r>
              <a:rPr lang="uk-UA" sz="1600" dirty="0">
                <a:effectLst/>
                <a:ea typeface="Times New Roman" panose="02020603050405020304" pitchFamily="18" charset="0"/>
              </a:rPr>
              <a:t> діяльності. Забави, ігри, хороводи, танці: Методичний посібник. – К.: Навч. посібники, 1997. – 115 с.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u="none" strike="noStrike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Жилик</a:t>
            </a:r>
            <a:r>
              <a:rPr lang="ru-RU" sz="1600" b="1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Н.В.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Використання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дитячого музичного фольклору для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творчого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розвитку дітей.- </a:t>
            </a:r>
            <a:r>
              <a:rPr lang="uk-UA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Режим доступу: </a:t>
            </a:r>
            <a:r>
              <a:rPr lang="ru-RU" sz="16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uk-UA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sz="16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otherreferats</a:t>
            </a:r>
            <a:r>
              <a:rPr lang="uk-UA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16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allbest</a:t>
            </a:r>
            <a:r>
              <a:rPr lang="uk-UA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16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uk-UA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pedagogics</a:t>
            </a:r>
            <a:r>
              <a:rPr lang="uk-UA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/00941100_0.</a:t>
            </a:r>
            <a:r>
              <a:rPr lang="ru-RU" sz="16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html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https://uk.wikipedia.org/wiki/</a:t>
            </a:r>
            <a:r>
              <a:rPr lang="uk-UA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Дитячий</a:t>
            </a:r>
            <a:r>
              <a:rPr lang="ru-RU" sz="1600" b="1" u="none" strike="noStrike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u="sng" strike="noStrike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фольклор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49605" lvl="0" indent="-342900"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effectLst/>
                <a:ea typeface="Times New Roman" panose="02020603050405020304" pitchFamily="18" charset="0"/>
              </a:rPr>
              <a:t>Український дитячий музичний фольклор у художньому розвитку</a:t>
            </a:r>
            <a:r>
              <a:rPr lang="uk-UA" sz="1600" spc="5" dirty="0">
                <a:effectLst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ea typeface="Times New Roman" panose="02020603050405020304" pitchFamily="18" charset="0"/>
              </a:rPr>
              <a:t>молодших школярів: навчально-методичний посібник для студентів вищих</a:t>
            </a:r>
            <a:r>
              <a:rPr lang="uk-UA" sz="1600" spc="5" dirty="0">
                <a:effectLst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ea typeface="Times New Roman" panose="02020603050405020304" pitchFamily="18" charset="0"/>
              </a:rPr>
              <a:t>навчальних закладів, напряму підготовки «Початкова освіта». / Автор М. В.</a:t>
            </a:r>
            <a:r>
              <a:rPr lang="uk-UA" sz="1600" spc="-335" dirty="0">
                <a:effectLst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ea typeface="Times New Roman" panose="02020603050405020304" pitchFamily="18" charset="0"/>
              </a:rPr>
              <a:t>Вацьо</a:t>
            </a:r>
            <a:r>
              <a:rPr lang="uk-UA" sz="1600" dirty="0">
                <a:effectLst/>
                <a:ea typeface="Times New Roman" panose="02020603050405020304" pitchFamily="18" charset="0"/>
              </a:rPr>
              <a:t>.</a:t>
            </a:r>
            <a:r>
              <a:rPr lang="uk-UA" sz="16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ea typeface="Times New Roman" panose="02020603050405020304" pitchFamily="18" charset="0"/>
              </a:rPr>
              <a:t>– Вінниця, 2015.</a:t>
            </a:r>
            <a:r>
              <a:rPr lang="uk-UA" sz="1600" spc="-5" dirty="0">
                <a:effectLst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ea typeface="Times New Roman" panose="02020603050405020304" pitchFamily="18" charset="0"/>
              </a:rPr>
              <a:t>–</a:t>
            </a:r>
            <a:r>
              <a:rPr lang="uk-UA" sz="16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ea typeface="Times New Roman" panose="02020603050405020304" pitchFamily="18" charset="0"/>
              </a:rPr>
              <a:t>120 с.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342900" marR="649605" lvl="0" indent="-342900"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effectLst/>
                <a:ea typeface="Times New Roman" panose="02020603050405020304" pitchFamily="18" charset="0"/>
              </a:rPr>
              <a:t>Науменко Т. І Музичне виховання дошкільників засобами українського фольклору / Т. І. Науменко. – К.,1996. – 63 с.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808F5B-72A4-4AE1-B55A-23FB7E0199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EB8919-F5D5-4DDE-BA0A-8825FE9AA9C5}"/>
              </a:ext>
            </a:extLst>
          </p:cNvPr>
          <p:cNvSpPr txBox="1"/>
          <p:nvPr/>
        </p:nvSpPr>
        <p:spPr>
          <a:xfrm>
            <a:off x="443883" y="310718"/>
            <a:ext cx="11549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Народна музика, </a:t>
            </a:r>
            <a:r>
              <a:rPr lang="ru-RU" i="1" dirty="0" err="1">
                <a:solidFill>
                  <a:srgbClr val="FF0000"/>
                </a:solidFill>
              </a:rPr>
              <a:t>українське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народне</a:t>
            </a:r>
            <a:r>
              <a:rPr lang="ru-RU" i="1" dirty="0">
                <a:solidFill>
                  <a:srgbClr val="FF0000"/>
                </a:solidFill>
              </a:rPr>
              <a:t> музичне мистецтво  є засобом розвитку особистості, яка </a:t>
            </a:r>
            <a:r>
              <a:rPr lang="ru-RU" i="1" dirty="0" err="1">
                <a:solidFill>
                  <a:srgbClr val="FF0000"/>
                </a:solidFill>
              </a:rPr>
              <a:t>ціну</a:t>
            </a:r>
            <a:r>
              <a:rPr lang="uk-UA" i="1" dirty="0">
                <a:solidFill>
                  <a:srgbClr val="FF0000"/>
                </a:solidFill>
              </a:rPr>
              <a:t>є</a:t>
            </a:r>
            <a:r>
              <a:rPr lang="ru-RU" i="1" dirty="0">
                <a:solidFill>
                  <a:srgbClr val="FF0000"/>
                </a:solidFill>
              </a:rPr>
              <a:t> та </a:t>
            </a:r>
            <a:r>
              <a:rPr lang="ru-RU" i="1" dirty="0" err="1">
                <a:solidFill>
                  <a:srgbClr val="FF0000"/>
                </a:solidFill>
              </a:rPr>
              <a:t>поважає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спадщину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>
                <a:solidFill>
                  <a:srgbClr val="FF0000"/>
                </a:solidFill>
              </a:rPr>
              <a:t>власного народу, </a:t>
            </a:r>
            <a:r>
              <a:rPr lang="ru-RU" i="1" dirty="0" err="1">
                <a:solidFill>
                  <a:srgbClr val="FF0000"/>
                </a:solidFill>
              </a:rPr>
              <a:t>шанує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батьків</a:t>
            </a:r>
            <a:r>
              <a:rPr lang="ru-RU" i="1" dirty="0">
                <a:solidFill>
                  <a:srgbClr val="FF0000"/>
                </a:solidFill>
              </a:rPr>
              <a:t> і оточуючих</a:t>
            </a:r>
            <a:r>
              <a:rPr lang="uk-UA" i="1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uk-UA" i="1" dirty="0">
                <a:solidFill>
                  <a:srgbClr val="FF0000"/>
                </a:solidFill>
              </a:rPr>
              <a:t>є патріотом своєї держави та усвідомлює свою національну та культурну самобутність.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A884F7-18C2-4A14-BDAE-A808DC01CC67}"/>
              </a:ext>
            </a:extLst>
          </p:cNvPr>
          <p:cNvSpPr txBox="1"/>
          <p:nvPr/>
        </p:nvSpPr>
        <p:spPr>
          <a:xfrm>
            <a:off x="2130642" y="1322773"/>
            <a:ext cx="8060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педагогічної науки і освіти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і нових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національної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ACAB03-93FA-488D-AD01-3CB3258E49B4}"/>
              </a:ext>
            </a:extLst>
          </p:cNvPr>
          <p:cNvSpPr txBox="1"/>
          <p:nvPr/>
        </p:nvSpPr>
        <p:spPr>
          <a:xfrm>
            <a:off x="4802819" y="2471602"/>
            <a:ext cx="245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Головні завдання: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FA460F-6A30-4304-9E8A-12555FD126FC}"/>
              </a:ext>
            </a:extLst>
          </p:cNvPr>
          <p:cNvSpPr txBox="1"/>
          <p:nvPr/>
        </p:nvSpPr>
        <p:spPr>
          <a:xfrm>
            <a:off x="1953086" y="2654423"/>
            <a:ext cx="83982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uk-UA" sz="1800" spc="-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uk-UA" sz="1800" spc="-3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самосвідомості , основане 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засадах культурних традицій українського народу;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9D5791-ACF3-4CB9-9C21-B613BCF7C8EB}"/>
              </a:ext>
            </a:extLst>
          </p:cNvPr>
          <p:cNvSpPr txBox="1"/>
          <p:nvPr/>
        </p:nvSpPr>
        <p:spPr>
          <a:xfrm>
            <a:off x="1953086" y="3497802"/>
            <a:ext cx="8398276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 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етнічної пам'яті, 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відтворює досвід поколінь на міфологічному, фольклорному та 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історичному рівнях;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F70BCC-0A0C-4223-9462-8B7AF1298AF4}"/>
              </a:ext>
            </a:extLst>
          </p:cNvPr>
          <p:cNvSpPr txBox="1"/>
          <p:nvPr/>
        </p:nvSpPr>
        <p:spPr>
          <a:xfrm>
            <a:off x="1393794" y="4376697"/>
            <a:ext cx="9037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подальшого розвитку рідної  культури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сучасних умовах .</a:t>
            </a:r>
          </a:p>
        </p:txBody>
      </p:sp>
    </p:spTree>
    <p:extLst>
      <p:ext uri="{BB962C8B-B14F-4D97-AF65-F5344CB8AC3E}">
        <p14:creationId xmlns:p14="http://schemas.microsoft.com/office/powerpoint/2010/main" val="32021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2C060D-29B2-4BDD-B2E5-CB277BC85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34B729-1147-48ED-842B-48B1F78737B9}"/>
              </a:ext>
            </a:extLst>
          </p:cNvPr>
          <p:cNvSpPr txBox="1"/>
          <p:nvPr/>
        </p:nvSpPr>
        <p:spPr>
          <a:xfrm>
            <a:off x="2022764" y="1953144"/>
            <a:ext cx="9606984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800" b="1" i="1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Музика</a:t>
            </a:r>
            <a:r>
              <a:rPr lang="uk-UA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вид мистецтва, який істотно впливає на становлення особистості в період її формування, адже саме період дитинства – це час примноження музичних вражень, посиленого музичного сприймання, розвитку емоційної сфери та творчої уяви.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513E13-148D-4063-BCD9-01635613D6AF}"/>
              </a:ext>
            </a:extLst>
          </p:cNvPr>
          <p:cNvSpPr txBox="1"/>
          <p:nvPr/>
        </p:nvSpPr>
        <p:spPr>
          <a:xfrm>
            <a:off x="124287" y="248575"/>
            <a:ext cx="11088209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 у дітей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мову .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Упіймавши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певний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дитина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 від загальної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плутанини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звуків. Та тільки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дітям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їм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розвитку.   Такою основою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музичне мистецтво.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B7FA97-7F4D-4BCE-A291-D28E64145C5C}"/>
              </a:ext>
            </a:extLst>
          </p:cNvPr>
          <p:cNvSpPr txBox="1"/>
          <p:nvPr/>
        </p:nvSpPr>
        <p:spPr>
          <a:xfrm>
            <a:off x="1207364" y="3338004"/>
            <a:ext cx="11088209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 народу, його народна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мудрість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життєві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наших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предків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відображен</a:t>
            </a:r>
            <a:r>
              <a:rPr lang="uk-UA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фольклорі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9D4CA4-9A1B-449F-B8F4-B6DE181D2562}"/>
              </a:ext>
            </a:extLst>
          </p:cNvPr>
          <p:cNvSpPr txBox="1"/>
          <p:nvPr/>
        </p:nvSpPr>
        <p:spPr>
          <a:xfrm>
            <a:off x="2112885" y="3746377"/>
            <a:ext cx="894869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800" b="1" i="1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 </a:t>
            </a:r>
            <a:r>
              <a:rPr lang="uk-UA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таємничі знання народу, зашифровані у слові, музиці.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5A5AE-06DC-4EAE-9365-63FF1C1A229C}"/>
              </a:ext>
            </a:extLst>
          </p:cNvPr>
          <p:cNvSpPr txBox="1"/>
          <p:nvPr/>
        </p:nvSpPr>
        <p:spPr>
          <a:xfrm>
            <a:off x="5477522" y="5397623"/>
            <a:ext cx="6714478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на основі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здобутків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народної спадщини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дитині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перейняти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найліпше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український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створював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впродовж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віків</a:t>
            </a:r>
            <a:r>
              <a:rPr lang="ru-RU" sz="180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4E33DB-A1EA-4F2E-B4D7-079CE73E0CA4}"/>
              </a:ext>
            </a:extLst>
          </p:cNvPr>
          <p:cNvSpPr txBox="1"/>
          <p:nvPr/>
        </p:nvSpPr>
        <p:spPr>
          <a:xfrm>
            <a:off x="3151573" y="4209774"/>
            <a:ext cx="869123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фольклор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зразків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народної творчості, яка складається із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сучасних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дитячому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дітей.</a:t>
            </a:r>
          </a:p>
        </p:txBody>
      </p:sp>
    </p:spTree>
    <p:extLst>
      <p:ext uri="{BB962C8B-B14F-4D97-AF65-F5344CB8AC3E}">
        <p14:creationId xmlns:p14="http://schemas.microsoft.com/office/powerpoint/2010/main" val="14843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2C060D-29B2-4BDD-B2E5-CB277BC85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B45F00-A33E-4BAA-B2C7-9EECF392FCAD}"/>
              </a:ext>
            </a:extLst>
          </p:cNvPr>
          <p:cNvSpPr txBox="1"/>
          <p:nvPr/>
        </p:nvSpPr>
        <p:spPr>
          <a:xfrm>
            <a:off x="1917577" y="1686757"/>
            <a:ext cx="9863091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/>
              <a:t>Наукою доведено, що народна творчість є </a:t>
            </a:r>
            <a:r>
              <a:rPr lang="ru-RU" i="1" dirty="0" err="1"/>
              <a:t>близькою</a:t>
            </a:r>
            <a:r>
              <a:rPr lang="ru-RU" i="1" dirty="0"/>
              <a:t> до </a:t>
            </a:r>
            <a:r>
              <a:rPr lang="ru-RU" i="1" dirty="0" err="1"/>
              <a:t>генетичного</a:t>
            </a:r>
            <a:r>
              <a:rPr lang="ru-RU" i="1" dirty="0"/>
              <a:t> коду народу. </a:t>
            </a:r>
          </a:p>
          <a:p>
            <a:pPr>
              <a:lnSpc>
                <a:spcPct val="150000"/>
              </a:lnSpc>
            </a:pPr>
            <a:r>
              <a:rPr lang="ru-RU" i="1" dirty="0"/>
              <a:t>Через це діти сприймають народну музику легко. </a:t>
            </a:r>
            <a:r>
              <a:rPr lang="ru-RU" i="1" dirty="0" err="1"/>
              <a:t>Український</a:t>
            </a:r>
            <a:r>
              <a:rPr lang="ru-RU" i="1" dirty="0"/>
              <a:t> фольклор є </a:t>
            </a:r>
            <a:r>
              <a:rPr lang="ru-RU" i="1" dirty="0" err="1"/>
              <a:t>природнім</a:t>
            </a:r>
            <a:r>
              <a:rPr lang="ru-RU" i="1" dirty="0"/>
              <a:t> </a:t>
            </a:r>
            <a:r>
              <a:rPr lang="ru-RU" i="1" dirty="0" err="1"/>
              <a:t>підґрунтям</a:t>
            </a:r>
            <a:r>
              <a:rPr lang="ru-RU" i="1" dirty="0"/>
              <a:t> розвитку особистості,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торкає</a:t>
            </a:r>
            <a:r>
              <a:rPr lang="ru-RU" i="1" dirty="0"/>
              <a:t> </a:t>
            </a:r>
            <a:r>
              <a:rPr lang="ru-RU" i="1" dirty="0" err="1"/>
              <a:t>найтонші</a:t>
            </a:r>
            <a:r>
              <a:rPr lang="ru-RU" i="1" dirty="0"/>
              <a:t> струни </a:t>
            </a:r>
            <a:r>
              <a:rPr lang="ru-RU" i="1" dirty="0" err="1"/>
              <a:t>душі</a:t>
            </a:r>
            <a:r>
              <a:rPr lang="ru-RU" i="1" dirty="0"/>
              <a:t> – і </a:t>
            </a:r>
            <a:r>
              <a:rPr lang="ru-RU" i="1" dirty="0" err="1"/>
              <a:t>дитяче</a:t>
            </a:r>
            <a:r>
              <a:rPr lang="ru-RU" i="1" dirty="0"/>
              <a:t> </a:t>
            </a:r>
            <a:r>
              <a:rPr lang="ru-RU" i="1" dirty="0" err="1"/>
              <a:t>серце</a:t>
            </a:r>
            <a:r>
              <a:rPr lang="ru-RU" i="1" dirty="0"/>
              <a:t> </a:t>
            </a:r>
            <a:r>
              <a:rPr lang="ru-RU" i="1" dirty="0" err="1"/>
              <a:t>відгукується</a:t>
            </a:r>
            <a:r>
              <a:rPr lang="ru-RU" i="1" dirty="0"/>
              <a:t> на </a:t>
            </a:r>
            <a:r>
              <a:rPr lang="ru-RU" i="1" dirty="0" err="1"/>
              <a:t>українську</a:t>
            </a:r>
            <a:r>
              <a:rPr lang="ru-RU" i="1" dirty="0"/>
              <a:t> народну музику </a:t>
            </a:r>
            <a:r>
              <a:rPr lang="ru-RU" i="1" dirty="0" err="1"/>
              <a:t>добротою</a:t>
            </a:r>
            <a:r>
              <a:rPr lang="ru-RU" i="1" dirty="0"/>
              <a:t>, </a:t>
            </a:r>
            <a:r>
              <a:rPr lang="ru-RU" i="1" dirty="0" err="1"/>
              <a:t>любов’ю</a:t>
            </a:r>
            <a:r>
              <a:rPr lang="ru-RU" i="1" dirty="0"/>
              <a:t>, </a:t>
            </a:r>
            <a:r>
              <a:rPr lang="ru-RU" i="1" dirty="0" err="1"/>
              <a:t>усвідомленням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гідності</a:t>
            </a:r>
            <a:r>
              <a:rPr lang="ru-RU" i="1" dirty="0"/>
              <a:t> і </a:t>
            </a:r>
            <a:r>
              <a:rPr lang="ru-RU" i="1" dirty="0" err="1"/>
              <a:t>приналежності</a:t>
            </a:r>
            <a:r>
              <a:rPr lang="ru-RU" i="1" dirty="0"/>
              <a:t> до народної культури.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84CBE9-AC5C-4ADF-A420-755D848025B3}"/>
              </a:ext>
            </a:extLst>
          </p:cNvPr>
          <p:cNvSpPr txBox="1"/>
          <p:nvPr/>
        </p:nvSpPr>
        <p:spPr>
          <a:xfrm>
            <a:off x="861133" y="461639"/>
            <a:ext cx="8948691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/>
              <a:t>Фольклорні твори є </a:t>
            </a:r>
            <a:r>
              <a:rPr lang="ru-RU" sz="2000" dirty="0" err="1"/>
              <a:t>цікавими</a:t>
            </a:r>
            <a:r>
              <a:rPr lang="ru-RU" sz="2000" dirty="0"/>
              <a:t>, </a:t>
            </a:r>
            <a:r>
              <a:rPr lang="ru-RU" sz="2000" dirty="0" err="1"/>
              <a:t>привабливими</a:t>
            </a:r>
            <a:r>
              <a:rPr lang="ru-RU" sz="2000" dirty="0"/>
              <a:t> для дітей через  простоту мелодій, </a:t>
            </a:r>
            <a:r>
              <a:rPr lang="ru-RU" sz="2000" dirty="0" err="1"/>
              <a:t>зрозумілість</a:t>
            </a:r>
            <a:r>
              <a:rPr lang="ru-RU" sz="2000" dirty="0"/>
              <a:t> співочих </a:t>
            </a:r>
            <a:r>
              <a:rPr lang="ru-RU" sz="2000" dirty="0" err="1"/>
              <a:t>інтонацій</a:t>
            </a:r>
            <a:r>
              <a:rPr lang="ru-RU" sz="2000" dirty="0"/>
              <a:t> та </a:t>
            </a:r>
            <a:r>
              <a:rPr lang="ru-RU" sz="2000" dirty="0" err="1"/>
              <a:t>багатство</a:t>
            </a:r>
            <a:r>
              <a:rPr lang="ru-RU" sz="2000" dirty="0"/>
              <a:t> </a:t>
            </a:r>
            <a:r>
              <a:rPr lang="ru-RU" sz="2000" dirty="0" err="1"/>
              <a:t>палітри</a:t>
            </a:r>
            <a:r>
              <a:rPr lang="ru-RU" sz="2000" dirty="0"/>
              <a:t> </a:t>
            </a:r>
            <a:r>
              <a:rPr lang="ru-RU" sz="2000" dirty="0" err="1"/>
              <a:t>настроїв</a:t>
            </a:r>
            <a:r>
              <a:rPr lang="ru-RU" sz="20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D93200-4C30-43AF-B62B-C075D3C2FDA4}"/>
              </a:ext>
            </a:extLst>
          </p:cNvPr>
          <p:cNvSpPr txBox="1"/>
          <p:nvPr/>
        </p:nvSpPr>
        <p:spPr>
          <a:xfrm>
            <a:off x="1624614" y="3932808"/>
            <a:ext cx="1025371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err="1"/>
              <a:t>Народне</a:t>
            </a:r>
            <a:r>
              <a:rPr lang="ru-RU" sz="2000" dirty="0"/>
              <a:t> музичне мистецтво </a:t>
            </a:r>
            <a:r>
              <a:rPr lang="ru-RU" sz="2000" dirty="0" err="1"/>
              <a:t>здатне</a:t>
            </a:r>
            <a:r>
              <a:rPr lang="ru-RU" sz="2000" dirty="0"/>
              <a:t> </a:t>
            </a:r>
            <a:r>
              <a:rPr lang="ru-RU" sz="2000" dirty="0" err="1"/>
              <a:t>задовольнити</a:t>
            </a:r>
            <a:r>
              <a:rPr lang="ru-RU" sz="2000" dirty="0"/>
              <a:t> потребу дитини</a:t>
            </a:r>
          </a:p>
          <a:p>
            <a:pPr algn="ctr">
              <a:lnSpc>
                <a:spcPct val="150000"/>
              </a:lnSpc>
            </a:pPr>
            <a:r>
              <a:rPr lang="ru-RU" sz="2000" dirty="0"/>
              <a:t>      в </a:t>
            </a:r>
            <a:r>
              <a:rPr lang="ru-RU" sz="2000" dirty="0" err="1"/>
              <a:t>глибоких</a:t>
            </a:r>
            <a:r>
              <a:rPr lang="ru-RU" sz="2000" dirty="0"/>
              <a:t> </a:t>
            </a:r>
            <a:r>
              <a:rPr lang="ru-RU" sz="2000" dirty="0" err="1"/>
              <a:t>враженнях</a:t>
            </a:r>
            <a:r>
              <a:rPr lang="ru-RU" sz="2000" dirty="0"/>
              <a:t>, </a:t>
            </a:r>
            <a:r>
              <a:rPr lang="ru-RU" sz="2000" dirty="0" err="1"/>
              <a:t>яскравих</a:t>
            </a:r>
            <a:r>
              <a:rPr lang="ru-RU" sz="2000" dirty="0"/>
              <a:t> образах.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61F9C6-BBA2-45C5-B434-E60E73F721AE}"/>
              </a:ext>
            </a:extLst>
          </p:cNvPr>
          <p:cNvSpPr txBox="1"/>
          <p:nvPr/>
        </p:nvSpPr>
        <p:spPr>
          <a:xfrm>
            <a:off x="4252404" y="5158217"/>
            <a:ext cx="793959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err="1"/>
              <a:t>Сприймаючи</a:t>
            </a:r>
            <a:r>
              <a:rPr lang="ru-RU" i="1" dirty="0"/>
              <a:t> образи, діти </a:t>
            </a:r>
            <a:r>
              <a:rPr lang="ru-RU" i="1" dirty="0" err="1"/>
              <a:t>додають</a:t>
            </a:r>
            <a:r>
              <a:rPr lang="ru-RU" i="1" dirty="0"/>
              <a:t> до них щось </a:t>
            </a:r>
            <a:r>
              <a:rPr lang="ru-RU" i="1" dirty="0" err="1"/>
              <a:t>власне</a:t>
            </a:r>
            <a:r>
              <a:rPr lang="ru-RU" i="1" dirty="0"/>
              <a:t> – </a:t>
            </a:r>
            <a:r>
              <a:rPr lang="ru-RU" i="1" dirty="0" err="1"/>
              <a:t>вигадане</a:t>
            </a:r>
            <a:r>
              <a:rPr lang="ru-RU" i="1" dirty="0"/>
              <a:t>, </a:t>
            </a:r>
            <a:r>
              <a:rPr lang="ru-RU" i="1" dirty="0" err="1"/>
              <a:t>вимріяне</a:t>
            </a:r>
            <a:r>
              <a:rPr lang="ru-RU" i="1" dirty="0"/>
              <a:t>, </a:t>
            </a:r>
            <a:r>
              <a:rPr lang="ru-RU" i="1" dirty="0" err="1"/>
              <a:t>переживають</a:t>
            </a:r>
            <a:r>
              <a:rPr lang="ru-RU" i="1" dirty="0"/>
              <a:t> і </a:t>
            </a:r>
            <a:r>
              <a:rPr lang="ru-RU" i="1" dirty="0" err="1"/>
              <a:t>роблять</a:t>
            </a:r>
            <a:r>
              <a:rPr lang="ru-RU" i="1" dirty="0"/>
              <a:t> </a:t>
            </a:r>
            <a:r>
              <a:rPr lang="ru-RU" i="1" dirty="0" err="1"/>
              <a:t>творчий</a:t>
            </a:r>
            <a:r>
              <a:rPr lang="ru-RU" i="1" dirty="0"/>
              <a:t> крок до розвитку особистості. </a:t>
            </a:r>
          </a:p>
        </p:txBody>
      </p:sp>
    </p:spTree>
    <p:extLst>
      <p:ext uri="{BB962C8B-B14F-4D97-AF65-F5344CB8AC3E}">
        <p14:creationId xmlns:p14="http://schemas.microsoft.com/office/powerpoint/2010/main" val="3745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BE1773-2596-48CB-8896-D2F1D527E7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86"/>
            <a:ext cx="12192000" cy="6796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57B8A-E504-4403-8CA2-0D1130668FB8}"/>
              </a:ext>
            </a:extLst>
          </p:cNvPr>
          <p:cNvSpPr txBox="1"/>
          <p:nvPr/>
        </p:nvSpPr>
        <p:spPr>
          <a:xfrm>
            <a:off x="1091953" y="230819"/>
            <a:ext cx="11100048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Музично-естетичне виховання,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засноване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використанні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фольклорних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здобутків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має універсальний характер, може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ефективно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використовуватися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роботі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дітъми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різного віку та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ступеня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розвитку.</a:t>
            </a:r>
          </a:p>
        </p:txBody>
      </p:sp>
      <p:sp>
        <p:nvSpPr>
          <p:cNvPr id="8" name="Выноска: стрелка вниз 7">
            <a:extLst>
              <a:ext uri="{FF2B5EF4-FFF2-40B4-BE49-F238E27FC236}">
                <a16:creationId xmlns:a16="http://schemas.microsoft.com/office/drawing/2014/main" xmlns="" id="{E0ABE8A2-D2E5-44A2-9BCB-71E55C3DBBD8}"/>
              </a:ext>
            </a:extLst>
          </p:cNvPr>
          <p:cNvSpPr/>
          <p:nvPr/>
        </p:nvSpPr>
        <p:spPr>
          <a:xfrm>
            <a:off x="3613212" y="1322161"/>
            <a:ext cx="6871316" cy="772969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94B8D-9EA3-45A2-A26C-E2CD11E28CCA}"/>
              </a:ext>
            </a:extLst>
          </p:cNvPr>
          <p:cNvSpPr txBox="1"/>
          <p:nvPr/>
        </p:nvSpPr>
        <p:spPr>
          <a:xfrm>
            <a:off x="4394447" y="1402672"/>
            <a:ext cx="5575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Використання дитячого музичного фольклору: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Выноска: стрелка вниз 8">
            <a:extLst>
              <a:ext uri="{FF2B5EF4-FFF2-40B4-BE49-F238E27FC236}">
                <a16:creationId xmlns:a16="http://schemas.microsoft.com/office/drawing/2014/main" xmlns="" id="{B58AEE20-FB90-4F36-8575-E1A6A5B2B938}"/>
              </a:ext>
            </a:extLst>
          </p:cNvPr>
          <p:cNvSpPr/>
          <p:nvPr/>
        </p:nvSpPr>
        <p:spPr>
          <a:xfrm>
            <a:off x="4758432" y="2175640"/>
            <a:ext cx="4580878" cy="713663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активізує центри уваги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носка: стрелка вниз 16">
            <a:extLst>
              <a:ext uri="{FF2B5EF4-FFF2-40B4-BE49-F238E27FC236}">
                <a16:creationId xmlns:a16="http://schemas.microsoft.com/office/drawing/2014/main" xmlns="" id="{E19FEBFB-1487-4D1D-B439-84229C14699E}"/>
              </a:ext>
            </a:extLst>
          </p:cNvPr>
          <p:cNvSpPr/>
          <p:nvPr/>
        </p:nvSpPr>
        <p:spPr>
          <a:xfrm>
            <a:off x="4500978" y="2948609"/>
            <a:ext cx="5149049" cy="713663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сприяє розвитку </a:t>
            </a:r>
            <a:r>
              <a:rPr lang="uk-UA" dirty="0" err="1">
                <a:solidFill>
                  <a:schemeClr val="tx1"/>
                </a:solidFill>
              </a:rPr>
              <a:t>пам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>
                <a:solidFill>
                  <a:schemeClr val="tx1"/>
                </a:solidFill>
              </a:rPr>
              <a:t>яті, мислення, мовлення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D19BDBC-62A5-4620-92E6-D1B840E50432}"/>
              </a:ext>
            </a:extLst>
          </p:cNvPr>
          <p:cNvSpPr/>
          <p:nvPr/>
        </p:nvSpPr>
        <p:spPr>
          <a:xfrm>
            <a:off x="5495277" y="3742782"/>
            <a:ext cx="3249228" cy="5717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гармонізує особистість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6BE532-97D2-4BC2-9D93-378689F6DA80}"/>
              </a:ext>
            </a:extLst>
          </p:cNvPr>
          <p:cNvSpPr txBox="1"/>
          <p:nvPr/>
        </p:nvSpPr>
        <p:spPr>
          <a:xfrm>
            <a:off x="2778711" y="4643021"/>
            <a:ext cx="9170633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/>
              <a:t>Виховний </a:t>
            </a:r>
            <a:r>
              <a:rPr lang="ru-RU" dirty="0" err="1"/>
              <a:t>ефект</a:t>
            </a:r>
            <a:r>
              <a:rPr lang="ru-RU" dirty="0"/>
              <a:t> дитячого музичного фольклору відбувається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педагогічно</a:t>
            </a:r>
            <a:r>
              <a:rPr lang="ru-RU" dirty="0"/>
              <a:t>   </a:t>
            </a:r>
            <a:r>
              <a:rPr lang="ru-RU" dirty="0" err="1"/>
              <a:t>вірному</a:t>
            </a:r>
            <a:r>
              <a:rPr lang="ru-RU" dirty="0"/>
              <a:t>, правильному добору музично-фольклорного матеріалу, його </a:t>
            </a:r>
            <a:r>
              <a:rPr lang="ru-RU" dirty="0" err="1"/>
              <a:t>систематизації</a:t>
            </a:r>
            <a:r>
              <a:rPr lang="ru-RU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й </a:t>
            </a:r>
            <a:r>
              <a:rPr lang="ru-RU" dirty="0" err="1"/>
              <a:t>поданні</a:t>
            </a:r>
            <a:r>
              <a:rPr lang="ru-RU" dirty="0"/>
              <a:t> дітям через музичні образи,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поєднанню</a:t>
            </a:r>
            <a:r>
              <a:rPr lang="ru-RU" dirty="0"/>
              <a:t> слухового й </a:t>
            </a:r>
            <a:r>
              <a:rPr lang="ru-RU" dirty="0" err="1"/>
              <a:t>візуального</a:t>
            </a:r>
            <a:r>
              <a:rPr lang="ru-RU" dirty="0"/>
              <a:t>  сприйняття  під час музично-</a:t>
            </a:r>
            <a:r>
              <a:rPr lang="en-US" dirty="0" err="1"/>
              <a:t>i</a:t>
            </a:r>
            <a:r>
              <a:rPr lang="ru-RU" dirty="0"/>
              <a:t>г</a:t>
            </a:r>
            <a:r>
              <a:rPr lang="en-US" dirty="0"/>
              <a:t>po</a:t>
            </a:r>
            <a:r>
              <a:rPr lang="ru-RU" dirty="0"/>
              <a:t>в</a:t>
            </a:r>
            <a:r>
              <a:rPr lang="en-US" dirty="0"/>
              <a:t>oi </a:t>
            </a:r>
            <a:r>
              <a:rPr lang="ru-RU" dirty="0"/>
              <a:t>діяльності дошкільнят.</a:t>
            </a:r>
          </a:p>
        </p:txBody>
      </p:sp>
    </p:spTree>
    <p:extLst>
      <p:ext uri="{BB962C8B-B14F-4D97-AF65-F5344CB8AC3E}">
        <p14:creationId xmlns:p14="http://schemas.microsoft.com/office/powerpoint/2010/main" val="42515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/>
      <p:bldP spid="9" grpId="0" animBg="1"/>
      <p:bldP spid="17" grpId="0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BE1773-2596-48CB-8896-D2F1D527E7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96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B17A35-C180-4395-BA19-81E053DB1A21}"/>
              </a:ext>
            </a:extLst>
          </p:cNvPr>
          <p:cNvSpPr txBox="1"/>
          <p:nvPr/>
        </p:nvSpPr>
        <p:spPr>
          <a:xfrm>
            <a:off x="1020618" y="258528"/>
            <a:ext cx="11406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Надзвичайно </a:t>
            </a:r>
            <a:r>
              <a:rPr lang="ru-RU" b="1" i="1" dirty="0" err="1"/>
              <a:t>корисними</a:t>
            </a:r>
            <a:r>
              <a:rPr lang="ru-RU" b="1" i="1" dirty="0"/>
              <a:t> в </a:t>
            </a:r>
            <a:r>
              <a:rPr lang="ru-RU" b="1" i="1" dirty="0" err="1"/>
              <a:t>плані</a:t>
            </a:r>
            <a:r>
              <a:rPr lang="ru-RU" b="1" i="1" dirty="0"/>
              <a:t> музичного та </a:t>
            </a:r>
            <a:r>
              <a:rPr lang="ru-RU" b="1" i="1" dirty="0" err="1"/>
              <a:t>творчого</a:t>
            </a:r>
            <a:r>
              <a:rPr lang="ru-RU" b="1" i="1" dirty="0"/>
              <a:t> розвитку дітей дошкільного віку </a:t>
            </a:r>
          </a:p>
          <a:p>
            <a:pPr algn="ctr"/>
            <a:r>
              <a:rPr lang="ru-RU" b="1" i="1" dirty="0"/>
              <a:t>є музичні </a:t>
            </a:r>
            <a:r>
              <a:rPr lang="ru-RU" b="1" i="1" dirty="0" err="1"/>
              <a:t>забави</a:t>
            </a:r>
            <a:r>
              <a:rPr lang="ru-RU" b="1" i="1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C919EE-7E2B-4AAB-B567-6A79E8AD695F}"/>
              </a:ext>
            </a:extLst>
          </p:cNvPr>
          <p:cNvSpPr txBox="1"/>
          <p:nvPr/>
        </p:nvSpPr>
        <p:spPr>
          <a:xfrm>
            <a:off x="1911927" y="1062182"/>
            <a:ext cx="980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Забавляючись</a:t>
            </a:r>
            <a:r>
              <a:rPr lang="ru-RU" dirty="0"/>
              <a:t> під музику, діти </a:t>
            </a:r>
            <a:r>
              <a:rPr lang="ru-RU" dirty="0" err="1"/>
              <a:t>навчаються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рухи відповідно до </a:t>
            </a:r>
            <a:r>
              <a:rPr lang="ru-RU" dirty="0" err="1"/>
              <a:t>змін</a:t>
            </a:r>
            <a:r>
              <a:rPr lang="ru-RU" dirty="0"/>
              <a:t> звучання музики, а значить –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настрій музичного твору.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855CB1-0B9C-498D-A241-DF6E959E282A}"/>
              </a:ext>
            </a:extLst>
          </p:cNvPr>
          <p:cNvSpPr txBox="1"/>
          <p:nvPr/>
        </p:nvSpPr>
        <p:spPr>
          <a:xfrm>
            <a:off x="1911927" y="1958109"/>
            <a:ext cx="4488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Музична забава </a:t>
            </a:r>
            <a:r>
              <a:rPr lang="ru-RU" dirty="0" err="1"/>
              <a:t>активує</a:t>
            </a:r>
            <a:r>
              <a:rPr lang="ru-RU" dirty="0"/>
              <a:t> </a:t>
            </a:r>
            <a:r>
              <a:rPr lang="ru-RU" dirty="0" err="1"/>
              <a:t>ділову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дитини, розвиває її </a:t>
            </a:r>
            <a:r>
              <a:rPr lang="ru-RU" dirty="0" err="1"/>
              <a:t>фантазію</a:t>
            </a:r>
            <a:r>
              <a:rPr lang="ru-RU" dirty="0"/>
              <a:t> та </a:t>
            </a:r>
            <a:r>
              <a:rPr lang="ru-RU" dirty="0" err="1"/>
              <a:t>образне</a:t>
            </a:r>
            <a:r>
              <a:rPr lang="ru-RU" dirty="0"/>
              <a:t> мислення.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72E98A-77C8-4E02-8DDD-C591924C40AC}"/>
              </a:ext>
            </a:extLst>
          </p:cNvPr>
          <p:cNvSpPr txBox="1"/>
          <p:nvPr/>
        </p:nvSpPr>
        <p:spPr>
          <a:xfrm>
            <a:off x="6724073" y="1958109"/>
            <a:ext cx="5172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Під час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розваг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відбувається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соціалізація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дитини.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Забавляючись</a:t>
            </a:r>
            <a:r>
              <a:rPr lang="ru-RU" sz="1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вона </a:t>
            </a:r>
            <a:r>
              <a:rPr lang="ru-RU" sz="18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намагається</a:t>
            </a:r>
            <a:r>
              <a:rPr lang="ru-RU" sz="1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1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своє</a:t>
            </a:r>
            <a:r>
              <a:rPr lang="ru-RU" sz="1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місце </a:t>
            </a:r>
            <a:r>
              <a:rPr lang="uk-UA" sz="1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житті.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E522FF-1D09-412C-8721-1C5A2838BCC4}"/>
              </a:ext>
            </a:extLst>
          </p:cNvPr>
          <p:cNvSpPr txBox="1"/>
          <p:nvPr/>
        </p:nvSpPr>
        <p:spPr>
          <a:xfrm>
            <a:off x="3084946" y="2761763"/>
            <a:ext cx="9014690" cy="15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i="1" dirty="0">
              <a:solidFill>
                <a:srgbClr val="99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/>
              <a:t>Педагог та </a:t>
            </a:r>
            <a:r>
              <a:rPr lang="ru-RU" dirty="0" err="1"/>
              <a:t>український</a:t>
            </a:r>
            <a:r>
              <a:rPr lang="ru-RU" dirty="0"/>
              <a:t> композитор В. </a:t>
            </a:r>
            <a:r>
              <a:rPr lang="ru-RU" dirty="0" err="1"/>
              <a:t>Верховинець</a:t>
            </a:r>
            <a:r>
              <a:rPr lang="ru-RU" dirty="0"/>
              <a:t>  взяв за основу методики </a:t>
            </a:r>
            <a:r>
              <a:rPr lang="ru-RU" dirty="0" err="1"/>
              <a:t>творчого</a:t>
            </a:r>
            <a:r>
              <a:rPr lang="ru-RU" dirty="0"/>
              <a:t> розвитку саме музичну </a:t>
            </a:r>
            <a:r>
              <a:rPr lang="ru-RU" dirty="0" err="1"/>
              <a:t>ігрову</a:t>
            </a:r>
            <a:r>
              <a:rPr lang="ru-RU" dirty="0"/>
              <a:t> діяльність. Він </a:t>
            </a:r>
            <a:r>
              <a:rPr lang="ru-RU" dirty="0" err="1"/>
              <a:t>довів</a:t>
            </a:r>
            <a:r>
              <a:rPr lang="ru-RU" dirty="0"/>
              <a:t>, що </a:t>
            </a:r>
            <a:r>
              <a:rPr lang="ru-RU" dirty="0" err="1"/>
              <a:t>найміцнішим</a:t>
            </a:r>
            <a:r>
              <a:rPr lang="ru-RU" dirty="0"/>
              <a:t> фундаментом для </a:t>
            </a:r>
            <a:r>
              <a:rPr lang="ru-RU" dirty="0" err="1"/>
              <a:t>творчого</a:t>
            </a:r>
            <a:r>
              <a:rPr lang="ru-RU" dirty="0"/>
              <a:t> розвитку дитини є </a:t>
            </a:r>
            <a:r>
              <a:rPr lang="ru-RU" dirty="0" err="1"/>
              <a:t>забави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дитячого музичного фольклору</a:t>
            </a:r>
            <a:r>
              <a:rPr lang="ru-RU" i="1" dirty="0">
                <a:solidFill>
                  <a:srgbClr val="990000"/>
                </a:solidFill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DB8D6B-5F4D-4E2A-9090-B8C202882463}"/>
              </a:ext>
            </a:extLst>
          </p:cNvPr>
          <p:cNvSpPr txBox="1"/>
          <p:nvPr/>
        </p:nvSpPr>
        <p:spPr>
          <a:xfrm>
            <a:off x="3084946" y="4516582"/>
            <a:ext cx="9014690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Дитячі музичні забави з фольклорної скарбниці – це переважно інсценівки дитячих пісень, народні ігри.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Завдяки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тому, що вони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тотожні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світу, у якому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живе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дитина,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почуттям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які вона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переживає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 процесі гри створюється атмосфера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психологічного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комфорту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в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ідбувається спілкування на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емоційно-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духовних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ru-RU" sz="18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BE1773-2596-48CB-8896-D2F1D527E7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414"/>
            <a:ext cx="12192000" cy="6796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0A3B8F-D1B5-4980-BB3A-0207472D8849}"/>
              </a:ext>
            </a:extLst>
          </p:cNvPr>
          <p:cNvSpPr txBox="1"/>
          <p:nvPr/>
        </p:nvSpPr>
        <p:spPr>
          <a:xfrm>
            <a:off x="996696" y="731521"/>
            <a:ext cx="11100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Український</a:t>
            </a:r>
            <a:r>
              <a:rPr lang="ru-RU" dirty="0"/>
              <a:t> дитячий музичний </a:t>
            </a:r>
            <a:r>
              <a:rPr lang="ru-RU" dirty="0" err="1"/>
              <a:t>матеріал</a:t>
            </a:r>
            <a:r>
              <a:rPr lang="ru-RU" dirty="0"/>
              <a:t> невеликий за </a:t>
            </a:r>
            <a:r>
              <a:rPr lang="ru-RU" dirty="0" err="1"/>
              <a:t>обсягом</a:t>
            </a:r>
            <a:r>
              <a:rPr lang="ru-RU" dirty="0"/>
              <a:t>,  </a:t>
            </a:r>
            <a:r>
              <a:rPr lang="ru-RU" dirty="0" err="1"/>
              <a:t>адаптований</a:t>
            </a:r>
            <a:r>
              <a:rPr lang="ru-RU" dirty="0"/>
              <a:t> до </a:t>
            </a:r>
            <a:r>
              <a:rPr lang="ru-RU" dirty="0" err="1"/>
              <a:t>вікового</a:t>
            </a:r>
            <a:r>
              <a:rPr lang="ru-RU" dirty="0"/>
              <a:t> розвитку дитини.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619365F-C667-42EC-99E7-7D30F50D13BF}"/>
              </a:ext>
            </a:extLst>
          </p:cNvPr>
          <p:cNvSpPr/>
          <p:nvPr/>
        </p:nvSpPr>
        <p:spPr>
          <a:xfrm>
            <a:off x="4334256" y="1481840"/>
            <a:ext cx="5632704" cy="9235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Дитячий  фольклор умовно ділиться на три групи: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CFA5519A-90B9-4071-A9A5-29F6C70C4670}"/>
              </a:ext>
            </a:extLst>
          </p:cNvPr>
          <p:cNvSpPr/>
          <p:nvPr/>
        </p:nvSpPr>
        <p:spPr>
          <a:xfrm>
            <a:off x="3584448" y="2734777"/>
            <a:ext cx="3566160" cy="923544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Тексти, створені дорослими для дітей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xmlns="" id="{5A941144-8758-45B5-800C-300458DF33A9}"/>
              </a:ext>
            </a:extLst>
          </p:cNvPr>
          <p:cNvSpPr/>
          <p:nvPr/>
        </p:nvSpPr>
        <p:spPr>
          <a:xfrm>
            <a:off x="7040880" y="3388733"/>
            <a:ext cx="3566160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Твори, які перейшли у дитячий фольклор із загального доробку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xmlns="" id="{FBC6A213-1BDB-4421-B8A2-0A69F4E3F519}"/>
              </a:ext>
            </a:extLst>
          </p:cNvPr>
          <p:cNvSpPr/>
          <p:nvPr/>
        </p:nvSpPr>
        <p:spPr>
          <a:xfrm>
            <a:off x="5367528" y="4641670"/>
            <a:ext cx="3566160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Твори, створені дітьми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8F547C-BB4F-484F-84BA-55119D098E51}"/>
              </a:ext>
            </a:extLst>
          </p:cNvPr>
          <p:cNvSpPr txBox="1"/>
          <p:nvPr/>
        </p:nvSpPr>
        <p:spPr>
          <a:xfrm>
            <a:off x="3026664" y="5751577"/>
            <a:ext cx="9070848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чітка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стирається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жанри, які не можна однозначно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зарахувати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ту чи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727EC6-D89E-42BC-AE77-393F7AF0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5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040" y="-128016"/>
            <a:ext cx="12474079" cy="7114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D11EE5-DF73-47DD-AC0F-065515A8E4E9}"/>
              </a:ext>
            </a:extLst>
          </p:cNvPr>
          <p:cNvSpPr txBox="1"/>
          <p:nvPr/>
        </p:nvSpPr>
        <p:spPr>
          <a:xfrm>
            <a:off x="3364992" y="923544"/>
            <a:ext cx="5864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Класифікація</a:t>
            </a:r>
            <a:r>
              <a:rPr lang="ru-RU" sz="2000" b="1" dirty="0"/>
              <a:t> дитячого фольклору.</a:t>
            </a:r>
          </a:p>
        </p:txBody>
      </p:sp>
      <p:sp>
        <p:nvSpPr>
          <p:cNvPr id="29" name="Прямоугольник: усеченные противолежащие углы 28">
            <a:extLst>
              <a:ext uri="{FF2B5EF4-FFF2-40B4-BE49-F238E27FC236}">
                <a16:creationId xmlns:a16="http://schemas.microsoft.com/office/drawing/2014/main" xmlns="" id="{4962D0A7-C7A8-4FE4-8570-4AF20404F13F}"/>
              </a:ext>
            </a:extLst>
          </p:cNvPr>
          <p:cNvSpPr/>
          <p:nvPr/>
        </p:nvSpPr>
        <p:spPr>
          <a:xfrm>
            <a:off x="1077205" y="1605547"/>
            <a:ext cx="2132231" cy="97536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Скоромовки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30" name="Прямоугольник: усеченные противолежащие углы 29">
            <a:extLst>
              <a:ext uri="{FF2B5EF4-FFF2-40B4-BE49-F238E27FC236}">
                <a16:creationId xmlns:a16="http://schemas.microsoft.com/office/drawing/2014/main" xmlns="" id="{0498E904-F19C-4AA2-BA27-686A347EF56B}"/>
              </a:ext>
            </a:extLst>
          </p:cNvPr>
          <p:cNvSpPr/>
          <p:nvPr/>
        </p:nvSpPr>
        <p:spPr>
          <a:xfrm>
            <a:off x="1120757" y="3080453"/>
            <a:ext cx="2132231" cy="97536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>
                <a:solidFill>
                  <a:srgbClr val="990000"/>
                </a:solidFill>
              </a:rPr>
              <a:t>Потішки</a:t>
            </a:r>
            <a:r>
              <a:rPr lang="uk-UA" b="1" i="1" dirty="0">
                <a:solidFill>
                  <a:srgbClr val="990000"/>
                </a:solidFill>
              </a:rPr>
              <a:t> та</a:t>
            </a:r>
          </a:p>
          <a:p>
            <a:pPr algn="ctr"/>
            <a:r>
              <a:rPr lang="uk-UA" b="1" i="1" dirty="0">
                <a:solidFill>
                  <a:srgbClr val="990000"/>
                </a:solidFill>
              </a:rPr>
              <a:t>утішки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31" name="Прямоугольник: усеченные противолежащие углы 30">
            <a:extLst>
              <a:ext uri="{FF2B5EF4-FFF2-40B4-BE49-F238E27FC236}">
                <a16:creationId xmlns:a16="http://schemas.microsoft.com/office/drawing/2014/main" xmlns="" id="{FE183E2F-F193-4285-8814-CE1F5637BDFB}"/>
              </a:ext>
            </a:extLst>
          </p:cNvPr>
          <p:cNvSpPr/>
          <p:nvPr/>
        </p:nvSpPr>
        <p:spPr>
          <a:xfrm>
            <a:off x="1517672" y="4877970"/>
            <a:ext cx="2132231" cy="97536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>
                <a:solidFill>
                  <a:srgbClr val="990000"/>
                </a:solidFill>
              </a:rPr>
              <a:t>Прозивалки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32" name="Прямоугольник: усеченные противолежащие углы 31">
            <a:extLst>
              <a:ext uri="{FF2B5EF4-FFF2-40B4-BE49-F238E27FC236}">
                <a16:creationId xmlns:a16="http://schemas.microsoft.com/office/drawing/2014/main" xmlns="" id="{1F07907B-2793-4629-9A02-BDD64469CF75}"/>
              </a:ext>
            </a:extLst>
          </p:cNvPr>
          <p:cNvSpPr/>
          <p:nvPr/>
        </p:nvSpPr>
        <p:spPr>
          <a:xfrm>
            <a:off x="8982565" y="1614856"/>
            <a:ext cx="2132231" cy="975360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Лічилки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33" name="Прямоугольник: усеченные противолежащие углы 32">
            <a:extLst>
              <a:ext uri="{FF2B5EF4-FFF2-40B4-BE49-F238E27FC236}">
                <a16:creationId xmlns:a16="http://schemas.microsoft.com/office/drawing/2014/main" xmlns="" id="{4FA39E6D-84FD-4EC5-886B-0978EEF924DD}"/>
              </a:ext>
            </a:extLst>
          </p:cNvPr>
          <p:cNvSpPr/>
          <p:nvPr/>
        </p:nvSpPr>
        <p:spPr>
          <a:xfrm>
            <a:off x="8982566" y="3020323"/>
            <a:ext cx="2132231" cy="975361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Пестушки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34" name="Прямоугольник: усеченные противолежащие углы 33">
            <a:extLst>
              <a:ext uri="{FF2B5EF4-FFF2-40B4-BE49-F238E27FC236}">
                <a16:creationId xmlns:a16="http://schemas.microsoft.com/office/drawing/2014/main" xmlns="" id="{7193B363-10E9-4509-912C-1290C8242066}"/>
              </a:ext>
            </a:extLst>
          </p:cNvPr>
          <p:cNvSpPr/>
          <p:nvPr/>
        </p:nvSpPr>
        <p:spPr>
          <a:xfrm>
            <a:off x="8982565" y="4800765"/>
            <a:ext cx="2132231" cy="975360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Страшилки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xmlns="" id="{ACA1751A-C482-4597-8711-BC33FE2F23B6}"/>
              </a:ext>
            </a:extLst>
          </p:cNvPr>
          <p:cNvSpPr/>
          <p:nvPr/>
        </p:nvSpPr>
        <p:spPr>
          <a:xfrm>
            <a:off x="3499860" y="1437578"/>
            <a:ext cx="2132230" cy="9144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800000"/>
                </a:solidFill>
              </a:rPr>
              <a:t>Колискові пісні</a:t>
            </a:r>
            <a:endParaRPr lang="ru-RU" b="1" i="1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204FA04B-D2FD-4F99-AF36-F5D59B35F867}"/>
              </a:ext>
            </a:extLst>
          </p:cNvPr>
          <p:cNvSpPr/>
          <p:nvPr/>
        </p:nvSpPr>
        <p:spPr>
          <a:xfrm>
            <a:off x="6559912" y="1418883"/>
            <a:ext cx="2132231" cy="914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>
                <a:solidFill>
                  <a:srgbClr val="990000"/>
                </a:solidFill>
              </a:rPr>
              <a:t>Забавлянки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E126E83D-5F0F-487A-BD51-97D5B5B4A247}"/>
              </a:ext>
            </a:extLst>
          </p:cNvPr>
          <p:cNvSpPr/>
          <p:nvPr/>
        </p:nvSpPr>
        <p:spPr>
          <a:xfrm>
            <a:off x="3499860" y="2726615"/>
            <a:ext cx="2132231" cy="97536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>
                <a:solidFill>
                  <a:srgbClr val="990000"/>
                </a:solidFill>
              </a:rPr>
              <a:t>Мирилки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D2C64BDF-046F-4B4B-8EEA-6BF4436F6541}"/>
              </a:ext>
            </a:extLst>
          </p:cNvPr>
          <p:cNvSpPr/>
          <p:nvPr/>
        </p:nvSpPr>
        <p:spPr>
          <a:xfrm>
            <a:off x="6559911" y="2726615"/>
            <a:ext cx="2132231" cy="975361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>
                <a:solidFill>
                  <a:srgbClr val="990000"/>
                </a:solidFill>
              </a:rPr>
              <a:t>Дражнилки</a:t>
            </a:r>
            <a:endParaRPr lang="ru-RU" i="1" dirty="0">
              <a:solidFill>
                <a:srgbClr val="990000"/>
              </a:solidFill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xmlns="" id="{D25C0608-0C36-4AD4-8903-BED20FD20471}"/>
              </a:ext>
            </a:extLst>
          </p:cNvPr>
          <p:cNvSpPr/>
          <p:nvPr/>
        </p:nvSpPr>
        <p:spPr>
          <a:xfrm>
            <a:off x="3499860" y="4076613"/>
            <a:ext cx="2132230" cy="9144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>
                <a:solidFill>
                  <a:srgbClr val="990000"/>
                </a:solidFill>
              </a:rPr>
              <a:t>Чукикалки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D142B550-DEDD-4AE7-9DC7-30EF79C3C4E8}"/>
              </a:ext>
            </a:extLst>
          </p:cNvPr>
          <p:cNvSpPr/>
          <p:nvPr/>
        </p:nvSpPr>
        <p:spPr>
          <a:xfrm>
            <a:off x="6559912" y="4015653"/>
            <a:ext cx="2132231" cy="97536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>
                <a:solidFill>
                  <a:srgbClr val="990000"/>
                </a:solidFill>
              </a:rPr>
              <a:t>Заклички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xmlns="" id="{1F95F615-15CE-40A2-908F-A72B6E7A34BD}"/>
              </a:ext>
            </a:extLst>
          </p:cNvPr>
          <p:cNvSpPr/>
          <p:nvPr/>
        </p:nvSpPr>
        <p:spPr>
          <a:xfrm>
            <a:off x="5115017" y="5129486"/>
            <a:ext cx="1961964" cy="914400"/>
          </a:xfrm>
          <a:prstGeom prst="snip2DiagRect">
            <a:avLst>
              <a:gd name="adj1" fmla="val 12621"/>
              <a:gd name="adj2" fmla="val 16667"/>
            </a:avLst>
          </a:prstGeom>
          <a:solidFill>
            <a:srgbClr val="FFFF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Примовки</a:t>
            </a:r>
            <a:endParaRPr lang="ru-RU" b="1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727EC6-D89E-42BC-AE77-393F7AF0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5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255" y="-128016"/>
            <a:ext cx="12474079" cy="7114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D11EE5-DF73-47DD-AC0F-065515A8E4E9}"/>
              </a:ext>
            </a:extLst>
          </p:cNvPr>
          <p:cNvSpPr txBox="1"/>
          <p:nvPr/>
        </p:nvSpPr>
        <p:spPr>
          <a:xfrm>
            <a:off x="3364992" y="923544"/>
            <a:ext cx="5864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Класифікація</a:t>
            </a:r>
            <a:r>
              <a:rPr lang="ru-RU" sz="2000" b="1" dirty="0"/>
              <a:t> дитячого фольклору.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B247EF-FCDE-43AE-B2F5-DC9BF1AA66BA}"/>
              </a:ext>
            </a:extLst>
          </p:cNvPr>
          <p:cNvSpPr txBox="1"/>
          <p:nvPr/>
        </p:nvSpPr>
        <p:spPr>
          <a:xfrm>
            <a:off x="739832" y="1323654"/>
            <a:ext cx="10661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b="1" i="1" u="sng" dirty="0">
                <a:solidFill>
                  <a:srgbClr val="CC0099"/>
                </a:solidFill>
                <a:effectLst/>
                <a:ea typeface="Times New Roman" panose="02020603050405020304" pitchFamily="18" charset="0"/>
              </a:rPr>
              <a:t>Колискові пісні</a:t>
            </a:r>
            <a:r>
              <a:rPr lang="uk-UA" sz="1800" b="1" i="1" dirty="0">
                <a:solidFill>
                  <a:srgbClr val="CC0099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- жанр народної родинної лірики, специфічний зміст і форма якої функціонально зумовлені присиплянням дитини в колисці. Визначальн</a:t>
            </a:r>
            <a:r>
              <a:rPr lang="uk-UA" dirty="0">
                <a:ea typeface="Times New Roman" panose="02020603050405020304" pitchFamily="18" charset="0"/>
              </a:rPr>
              <a:t>им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 у колисковій пісні є не смисловий, а звуковий компонент. Ритм і темп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-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 зумовлені гойданням. Мелодія – наспівна, нескладна.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7C4565-7940-4544-8B5B-ED13AF2AF332}"/>
              </a:ext>
            </a:extLst>
          </p:cNvPr>
          <p:cNvSpPr txBox="1"/>
          <p:nvPr/>
        </p:nvSpPr>
        <p:spPr>
          <a:xfrm>
            <a:off x="786384" y="2338915"/>
            <a:ext cx="1072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Забавлянки</a:t>
            </a:r>
            <a:r>
              <a:rPr lang="ru-RU" dirty="0">
                <a:solidFill>
                  <a:srgbClr val="CC0099"/>
                </a:solidFill>
              </a:rPr>
              <a:t> </a:t>
            </a:r>
            <a:r>
              <a:rPr lang="ru-RU" dirty="0"/>
              <a:t>- жанр дитячого фольклору, </a:t>
            </a:r>
            <a:r>
              <a:rPr lang="ru-RU" dirty="0" err="1"/>
              <a:t>коротесенькі</a:t>
            </a:r>
            <a:r>
              <a:rPr lang="ru-RU" dirty="0"/>
              <a:t> пісеньки чи </a:t>
            </a:r>
            <a:r>
              <a:rPr lang="ru-RU" dirty="0" err="1"/>
              <a:t>віршики</a:t>
            </a:r>
            <a:r>
              <a:rPr lang="ru-RU" dirty="0"/>
              <a:t> </a:t>
            </a:r>
            <a:r>
              <a:rPr lang="ru-RU" dirty="0" err="1"/>
              <a:t>гумористичного</a:t>
            </a:r>
            <a:r>
              <a:rPr lang="ru-RU" dirty="0"/>
              <a:t>, </a:t>
            </a:r>
            <a:r>
              <a:rPr lang="ru-RU" dirty="0" err="1"/>
              <a:t>жартівливого</a:t>
            </a:r>
            <a:r>
              <a:rPr lang="ru-RU" dirty="0"/>
              <a:t> змісту </a:t>
            </a:r>
            <a:r>
              <a:rPr lang="ru-RU" dirty="0" err="1"/>
              <a:t>ігрової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. Забав</a:t>
            </a:r>
            <a:r>
              <a:rPr lang="uk-UA" dirty="0"/>
              <a:t>л</a:t>
            </a:r>
            <a:r>
              <a:rPr lang="ru-RU" dirty="0" err="1"/>
              <a:t>янка</a:t>
            </a:r>
            <a:r>
              <a:rPr lang="ru-RU" dirty="0"/>
              <a:t> – це і гра, і </a:t>
            </a:r>
            <a:r>
              <a:rPr lang="ru-RU" dirty="0" err="1"/>
              <a:t>дія</a:t>
            </a:r>
            <a:r>
              <a:rPr lang="ru-RU" dirty="0"/>
              <a:t>, і </a:t>
            </a:r>
            <a:r>
              <a:rPr lang="ru-RU" dirty="0" err="1"/>
              <a:t>пісенька</a:t>
            </a:r>
            <a:r>
              <a:rPr lang="ru-RU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4D6480-45C0-444F-BEBA-DDC66AF2BE5A}"/>
              </a:ext>
            </a:extLst>
          </p:cNvPr>
          <p:cNvSpPr txBox="1"/>
          <p:nvPr/>
        </p:nvSpPr>
        <p:spPr>
          <a:xfrm>
            <a:off x="739832" y="3198705"/>
            <a:ext cx="10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Потішки</a:t>
            </a:r>
            <a:r>
              <a:rPr lang="ru-RU" b="1" i="1" u="sng" dirty="0">
                <a:solidFill>
                  <a:srgbClr val="CC0099"/>
                </a:solidFill>
              </a:rPr>
              <a:t> або </a:t>
            </a:r>
            <a:r>
              <a:rPr lang="ru-RU" b="1" i="1" u="sng" dirty="0" err="1">
                <a:solidFill>
                  <a:srgbClr val="CC0099"/>
                </a:solidFill>
              </a:rPr>
              <a:t>утішки</a:t>
            </a:r>
            <a:r>
              <a:rPr lang="ru-RU" b="1" i="1" u="sng" dirty="0">
                <a:solidFill>
                  <a:srgbClr val="CC0099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віршики</a:t>
            </a:r>
            <a:r>
              <a:rPr lang="ru-RU" dirty="0"/>
              <a:t>, які </a:t>
            </a:r>
            <a:r>
              <a:rPr lang="ru-RU" dirty="0" err="1"/>
              <a:t>промовляють</a:t>
            </a:r>
            <a:r>
              <a:rPr lang="ru-RU" dirty="0"/>
              <a:t> дитині перед тим, як </a:t>
            </a:r>
            <a:r>
              <a:rPr lang="ru-RU" dirty="0" err="1"/>
              <a:t>вкладати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44A79B-C441-43F5-8C7B-3E32010AFD64}"/>
              </a:ext>
            </a:extLst>
          </p:cNvPr>
          <p:cNvSpPr txBox="1"/>
          <p:nvPr/>
        </p:nvSpPr>
        <p:spPr>
          <a:xfrm>
            <a:off x="786384" y="3807781"/>
            <a:ext cx="10853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b="1" i="1" u="sng" dirty="0">
                <a:solidFill>
                  <a:srgbClr val="CC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b="1" i="1" u="sng" dirty="0" err="1">
                <a:solidFill>
                  <a:srgbClr val="CC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естушки</a:t>
            </a:r>
            <a:r>
              <a:rPr lang="ru-RU" sz="1800" dirty="0">
                <a:solidFill>
                  <a:srgbClr val="CC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коротенькі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віршики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які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виконуються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поєднанні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із своєрідними рухами чи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вправами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якими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дорослий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пестить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дитину,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підбадьорює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спонукає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 певного виду діяльності.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3CE8A4-0BED-4D48-9DE2-C043DCC88ED1}"/>
              </a:ext>
            </a:extLst>
          </p:cNvPr>
          <p:cNvSpPr txBox="1"/>
          <p:nvPr/>
        </p:nvSpPr>
        <p:spPr>
          <a:xfrm>
            <a:off x="786384" y="4546043"/>
            <a:ext cx="983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Чукикалки</a:t>
            </a:r>
            <a:r>
              <a:rPr lang="ru-RU" dirty="0"/>
              <a:t> - твори, які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дорослими</a:t>
            </a:r>
            <a:r>
              <a:rPr lang="ru-RU" dirty="0"/>
              <a:t> під час </a:t>
            </a:r>
            <a:r>
              <a:rPr lang="ru-RU" dirty="0" err="1"/>
              <a:t>підкидання</a:t>
            </a:r>
            <a:r>
              <a:rPr lang="ru-RU" dirty="0"/>
              <a:t> дитини на </a:t>
            </a:r>
            <a:r>
              <a:rPr lang="ru-RU" dirty="0" err="1"/>
              <a:t>коліні</a:t>
            </a:r>
            <a:r>
              <a:rPr lang="ru-RU" dirty="0"/>
              <a:t> або </a:t>
            </a:r>
            <a:r>
              <a:rPr lang="ru-RU" dirty="0" err="1"/>
              <a:t>нозі</a:t>
            </a:r>
            <a:r>
              <a:rPr lang="ru-RU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23746E-2969-479E-BD5A-348C99205158}"/>
              </a:ext>
            </a:extLst>
          </p:cNvPr>
          <p:cNvSpPr txBox="1"/>
          <p:nvPr/>
        </p:nvSpPr>
        <p:spPr>
          <a:xfrm>
            <a:off x="786384" y="5074920"/>
            <a:ext cx="1072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u="sng" dirty="0" err="1">
                <a:solidFill>
                  <a:srgbClr val="CC0099"/>
                </a:solidFill>
              </a:rPr>
              <a:t>Заклички</a:t>
            </a:r>
            <a:r>
              <a:rPr lang="ru-RU" dirty="0">
                <a:solidFill>
                  <a:srgbClr val="CC0099"/>
                </a:solidFill>
              </a:rPr>
              <a:t> </a:t>
            </a:r>
            <a:r>
              <a:rPr lang="ru-RU" dirty="0"/>
              <a:t>- короткі поетичні твори,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вірою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людей в </a:t>
            </a:r>
            <a:r>
              <a:rPr lang="ru-RU" dirty="0" err="1"/>
              <a:t>магічну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слова, в яких звучать </a:t>
            </a:r>
            <a:r>
              <a:rPr lang="ru-RU" dirty="0" err="1"/>
              <a:t>звертання</a:t>
            </a:r>
            <a:r>
              <a:rPr lang="ru-RU" dirty="0"/>
              <a:t> до природних явищ, </a:t>
            </a:r>
            <a:r>
              <a:rPr lang="ru-RU" dirty="0" err="1"/>
              <a:t>стихій</a:t>
            </a:r>
            <a:r>
              <a:rPr lang="ru-RU" dirty="0"/>
              <a:t>, </a:t>
            </a:r>
            <a:r>
              <a:rPr lang="ru-RU" dirty="0" err="1"/>
              <a:t>об'єктів</a:t>
            </a:r>
            <a:r>
              <a:rPr lang="ru-RU" dirty="0"/>
              <a:t>, з метою </a:t>
            </a:r>
            <a:r>
              <a:rPr lang="ru-RU" dirty="0" err="1"/>
              <a:t>вплинути</a:t>
            </a:r>
            <a:r>
              <a:rPr lang="ru-RU" dirty="0"/>
              <a:t> на погоду, </a:t>
            </a:r>
            <a:r>
              <a:rPr lang="ru-RU" dirty="0" err="1"/>
              <a:t>довкілля</a:t>
            </a:r>
            <a:r>
              <a:rPr lang="ru-RU" dirty="0"/>
              <a:t> чи саму людину.</a:t>
            </a:r>
          </a:p>
        </p:txBody>
      </p:sp>
    </p:spTree>
    <p:extLst>
      <p:ext uri="{BB962C8B-B14F-4D97-AF65-F5344CB8AC3E}">
        <p14:creationId xmlns:p14="http://schemas.microsoft.com/office/powerpoint/2010/main" val="196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1533</Words>
  <Application>Microsoft Office PowerPoint</Application>
  <PresentationFormat>Произвольный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64</cp:revision>
  <dcterms:created xsi:type="dcterms:W3CDTF">2023-03-13T08:52:48Z</dcterms:created>
  <dcterms:modified xsi:type="dcterms:W3CDTF">2023-03-27T09:02:08Z</dcterms:modified>
</cp:coreProperties>
</file>